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0.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03" r:id="rId6"/>
    <p:sldMasterId id="2147483717" r:id="rId7"/>
    <p:sldMasterId id="2147483756" r:id="rId8"/>
    <p:sldMasterId id="2147483796" r:id="rId9"/>
    <p:sldMasterId id="2147483821" r:id="rId10"/>
    <p:sldMasterId id="2147483864" r:id="rId11"/>
    <p:sldMasterId id="2147483893" r:id="rId12"/>
    <p:sldMasterId id="2147483933" r:id="rId13"/>
    <p:sldMasterId id="2147483955" r:id="rId14"/>
    <p:sldMasterId id="2147483970" r:id="rId15"/>
    <p:sldMasterId id="2147483998" r:id="rId16"/>
  </p:sldMasterIdLst>
  <p:notesMasterIdLst>
    <p:notesMasterId r:id="rId53"/>
  </p:notesMasterIdLst>
  <p:sldIdLst>
    <p:sldId id="284" r:id="rId17"/>
    <p:sldId id="2076136683" r:id="rId18"/>
    <p:sldId id="2076138407" r:id="rId19"/>
    <p:sldId id="2076136980" r:id="rId20"/>
    <p:sldId id="2076136981" r:id="rId21"/>
    <p:sldId id="3684" r:id="rId22"/>
    <p:sldId id="2076137344" r:id="rId23"/>
    <p:sldId id="2076138403" r:id="rId24"/>
    <p:sldId id="2076138399" r:id="rId25"/>
    <p:sldId id="2076138392" r:id="rId26"/>
    <p:sldId id="2076136943" r:id="rId27"/>
    <p:sldId id="2076137346" r:id="rId28"/>
    <p:sldId id="2076138400" r:id="rId29"/>
    <p:sldId id="2076138383" r:id="rId30"/>
    <p:sldId id="2076138386" r:id="rId31"/>
    <p:sldId id="2076138401" r:id="rId32"/>
    <p:sldId id="2076138384" r:id="rId33"/>
    <p:sldId id="2076138389" r:id="rId34"/>
    <p:sldId id="2076138388" r:id="rId35"/>
    <p:sldId id="2076138415" r:id="rId36"/>
    <p:sldId id="2076138414" r:id="rId37"/>
    <p:sldId id="2076138390" r:id="rId38"/>
    <p:sldId id="2076138409" r:id="rId39"/>
    <p:sldId id="10176" r:id="rId40"/>
    <p:sldId id="3699" r:id="rId41"/>
    <p:sldId id="3703" r:id="rId42"/>
    <p:sldId id="2076138411" r:id="rId43"/>
    <p:sldId id="2076138412" r:id="rId44"/>
    <p:sldId id="2076138413" r:id="rId45"/>
    <p:sldId id="2076138410" r:id="rId46"/>
    <p:sldId id="2076138385" r:id="rId47"/>
    <p:sldId id="256" r:id="rId48"/>
    <p:sldId id="2076138404" r:id="rId49"/>
    <p:sldId id="2076138406" r:id="rId50"/>
    <p:sldId id="2076138370" r:id="rId51"/>
    <p:sldId id="20761383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and History" id="{05DC1640-F79A-48A6-A8E4-7483D98031F5}">
          <p14:sldIdLst>
            <p14:sldId id="284"/>
            <p14:sldId id="2076136683"/>
            <p14:sldId id="2076138407"/>
            <p14:sldId id="2076136980"/>
            <p14:sldId id="2076136981"/>
            <p14:sldId id="3684"/>
            <p14:sldId id="2076137344"/>
            <p14:sldId id="2076138403"/>
            <p14:sldId id="2076138399"/>
          </p14:sldIdLst>
        </p14:section>
        <p14:section name="Azure Virtual Machines" id="{B3C47080-A87E-4499-94C6-937F52208E49}">
          <p14:sldIdLst>
            <p14:sldId id="2076138392"/>
            <p14:sldId id="2076136943"/>
            <p14:sldId id="2076137346"/>
          </p14:sldIdLst>
        </p14:section>
        <p14:section name="Managed Instances" id="{A11D76E0-5B43-44FF-A515-003018646A11}">
          <p14:sldIdLst>
            <p14:sldId id="2076138400"/>
            <p14:sldId id="2076138383"/>
            <p14:sldId id="2076138386"/>
          </p14:sldIdLst>
        </p14:section>
        <p14:section name="Azure SQL Databases" id="{7E177D9A-23EA-4B61-8A6E-2DFCC79B222C}">
          <p14:sldIdLst>
            <p14:sldId id="2076138401"/>
            <p14:sldId id="2076138384"/>
            <p14:sldId id="2076138389"/>
            <p14:sldId id="2076138388"/>
            <p14:sldId id="2076138415"/>
            <p14:sldId id="2076138414"/>
            <p14:sldId id="2076138390"/>
          </p14:sldIdLst>
        </p14:section>
        <p14:section name="Serverless" id="{6017CF73-A2CD-487E-9F79-409345543213}">
          <p14:sldIdLst>
            <p14:sldId id="2076138409"/>
            <p14:sldId id="10176"/>
            <p14:sldId id="3699"/>
            <p14:sldId id="3703"/>
          </p14:sldIdLst>
        </p14:section>
        <p14:section name="Elastic Pools" id="{6D042C85-1411-424B-88B4-462251975371}">
          <p14:sldIdLst>
            <p14:sldId id="2076138411"/>
            <p14:sldId id="2076138412"/>
            <p14:sldId id="2076138413"/>
          </p14:sldIdLst>
        </p14:section>
        <p14:section name="Summary and Resources" id="{74D1CC69-B412-4887-94EA-D30EA38FB939}">
          <p14:sldIdLst>
            <p14:sldId id="2076138410"/>
            <p14:sldId id="2076138385"/>
            <p14:sldId id="256"/>
            <p14:sldId id="2076138404"/>
            <p14:sldId id="2076138406"/>
            <p14:sldId id="2076138370"/>
            <p14:sldId id="2076138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0" autoAdjust="0"/>
  </p:normalViewPr>
  <p:slideViewPr>
    <p:cSldViewPr snapToGrid="0">
      <p:cViewPr varScale="1">
        <p:scale>
          <a:sx n="86" d="100"/>
          <a:sy n="86" d="100"/>
        </p:scale>
        <p:origin x="53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hyperlink" Target="aka.ms/chooseazuresql" TargetMode="External"/><Relationship Id="rId2" Type="http://schemas.openxmlformats.org/officeDocument/2006/relationships/hyperlink" Target="aka.ms/sqlworkshops" TargetMode="External"/><Relationship Id="rId1" Type="http://schemas.openxmlformats.org/officeDocument/2006/relationships/hyperlink" Target="aka.ms/azuresqldocs" TargetMode="External"/><Relationship Id="rId5" Type="http://schemas.openxmlformats.org/officeDocument/2006/relationships/hyperlink" Target="aka.ms/AzureSQL4Beginners" TargetMode="External"/><Relationship Id="rId4" Type="http://schemas.openxmlformats.org/officeDocument/2006/relationships/hyperlink" Target="aka.ms/dataexpos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aka.ms/AzureSQL4Beginners" TargetMode="External"/><Relationship Id="rId2" Type="http://schemas.openxmlformats.org/officeDocument/2006/relationships/hyperlink" Target="aka.ms/sqlworkshops" TargetMode="External"/><Relationship Id="rId1" Type="http://schemas.openxmlformats.org/officeDocument/2006/relationships/hyperlink" Target="aka.ms/azuresqldocs" TargetMode="External"/><Relationship Id="rId5" Type="http://schemas.openxmlformats.org/officeDocument/2006/relationships/hyperlink" Target="aka.ms/dataexposed" TargetMode="External"/><Relationship Id="rId4" Type="http://schemas.openxmlformats.org/officeDocument/2006/relationships/hyperlink" Target="aka.ms/chooseazuresq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24B13-B8A8-4445-A0CB-1370EBA111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184615-FF67-41F5-9D24-E23A89031E46}">
      <dgm:prSet/>
      <dgm:spPr/>
      <dgm:t>
        <a:bodyPr/>
        <a:lstStyle/>
        <a:p>
          <a:r>
            <a:rPr lang="en-US"/>
            <a:t>Azure SQL documentation</a:t>
          </a:r>
        </a:p>
      </dgm:t>
    </dgm:pt>
    <dgm:pt modelId="{ABCEB8DC-F616-476A-A998-75D90C086B5A}" type="parTrans" cxnId="{3E7554A5-A743-48DA-A597-D2387C4CE8BB}">
      <dgm:prSet/>
      <dgm:spPr/>
      <dgm:t>
        <a:bodyPr/>
        <a:lstStyle/>
        <a:p>
          <a:endParaRPr lang="en-US"/>
        </a:p>
      </dgm:t>
    </dgm:pt>
    <dgm:pt modelId="{9CE78921-0BD9-4821-998E-B4CA60285E58}" type="sibTrans" cxnId="{3E7554A5-A743-48DA-A597-D2387C4CE8BB}">
      <dgm:prSet/>
      <dgm:spPr/>
      <dgm:t>
        <a:bodyPr/>
        <a:lstStyle/>
        <a:p>
          <a:endParaRPr lang="en-US"/>
        </a:p>
      </dgm:t>
    </dgm:pt>
    <dgm:pt modelId="{13AB97E8-205E-49C1-9312-2FEE0CBDD8FF}">
      <dgm:prSet/>
      <dgm:spPr/>
      <dgm:t>
        <a:bodyPr/>
        <a:lstStyle/>
        <a:p>
          <a:r>
            <a:rPr lang="en-US" b="1" dirty="0">
              <a:hlinkClick xmlns:r="http://schemas.openxmlformats.org/officeDocument/2006/relationships" r:id="rId1"/>
            </a:rPr>
            <a:t>aka.ms/</a:t>
          </a:r>
          <a:r>
            <a:rPr lang="en-US" b="1" dirty="0" err="1">
              <a:hlinkClick xmlns:r="http://schemas.openxmlformats.org/officeDocument/2006/relationships" r:id="rId1"/>
            </a:rPr>
            <a:t>azuresqldocs</a:t>
          </a:r>
          <a:endParaRPr lang="en-US" dirty="0"/>
        </a:p>
      </dgm:t>
    </dgm:pt>
    <dgm:pt modelId="{8892305F-3672-4C59-87A2-B3CA875949B5}" type="parTrans" cxnId="{CAB9861A-FE2E-4B5F-88D6-506CD340C8C4}">
      <dgm:prSet/>
      <dgm:spPr/>
      <dgm:t>
        <a:bodyPr/>
        <a:lstStyle/>
        <a:p>
          <a:endParaRPr lang="en-US"/>
        </a:p>
      </dgm:t>
    </dgm:pt>
    <dgm:pt modelId="{53996E11-EB6C-4756-BE10-7EB9D4391CFA}" type="sibTrans" cxnId="{CAB9861A-FE2E-4B5F-88D6-506CD340C8C4}">
      <dgm:prSet/>
      <dgm:spPr/>
      <dgm:t>
        <a:bodyPr/>
        <a:lstStyle/>
        <a:p>
          <a:endParaRPr lang="en-US"/>
        </a:p>
      </dgm:t>
    </dgm:pt>
    <dgm:pt modelId="{A5D71D72-4274-40F6-860C-7BADE634131A}">
      <dgm:prSet/>
      <dgm:spPr/>
      <dgm:t>
        <a:bodyPr/>
        <a:lstStyle/>
        <a:p>
          <a:r>
            <a:rPr lang="en-US"/>
            <a:t>Try the Azure SQL Workshop</a:t>
          </a:r>
        </a:p>
      </dgm:t>
    </dgm:pt>
    <dgm:pt modelId="{ACE0FE04-F82B-44E9-B9BD-4C9EF72ECC7A}" type="parTrans" cxnId="{65CCA2E8-29FA-4390-9500-34C537AC94F7}">
      <dgm:prSet/>
      <dgm:spPr/>
      <dgm:t>
        <a:bodyPr/>
        <a:lstStyle/>
        <a:p>
          <a:endParaRPr lang="en-US"/>
        </a:p>
      </dgm:t>
    </dgm:pt>
    <dgm:pt modelId="{3E494444-96E3-44B8-B404-B0D9064F81B4}" type="sibTrans" cxnId="{65CCA2E8-29FA-4390-9500-34C537AC94F7}">
      <dgm:prSet/>
      <dgm:spPr/>
      <dgm:t>
        <a:bodyPr/>
        <a:lstStyle/>
        <a:p>
          <a:endParaRPr lang="en-US"/>
        </a:p>
      </dgm:t>
    </dgm:pt>
    <dgm:pt modelId="{D425924F-6B1C-4EFA-91A0-04523A08F5D7}">
      <dgm:prSet/>
      <dgm:spPr/>
      <dgm:t>
        <a:bodyPr/>
        <a:lstStyle/>
        <a:p>
          <a:r>
            <a:rPr lang="en-US" b="1" dirty="0">
              <a:hlinkClick xmlns:r="http://schemas.openxmlformats.org/officeDocument/2006/relationships" r:id="rId2"/>
            </a:rPr>
            <a:t>aka.ms/</a:t>
          </a:r>
          <a:r>
            <a:rPr lang="en-US" b="1" dirty="0" err="1">
              <a:hlinkClick xmlns:r="http://schemas.openxmlformats.org/officeDocument/2006/relationships" r:id="rId2"/>
            </a:rPr>
            <a:t>sqlworkshops</a:t>
          </a:r>
          <a:endParaRPr lang="en-US" dirty="0"/>
        </a:p>
      </dgm:t>
    </dgm:pt>
    <dgm:pt modelId="{C7B1E481-E130-4F16-A9D5-5FA594B8EC1B}" type="parTrans" cxnId="{3DE4988D-32AE-4A2A-846A-64D040236631}">
      <dgm:prSet/>
      <dgm:spPr/>
      <dgm:t>
        <a:bodyPr/>
        <a:lstStyle/>
        <a:p>
          <a:endParaRPr lang="en-US"/>
        </a:p>
      </dgm:t>
    </dgm:pt>
    <dgm:pt modelId="{38247CBC-E7C7-42AB-B92D-A9E7445B2548}" type="sibTrans" cxnId="{3DE4988D-32AE-4A2A-846A-64D040236631}">
      <dgm:prSet/>
      <dgm:spPr/>
      <dgm:t>
        <a:bodyPr/>
        <a:lstStyle/>
        <a:p>
          <a:endParaRPr lang="en-US"/>
        </a:p>
      </dgm:t>
    </dgm:pt>
    <dgm:pt modelId="{2B3749DB-E724-4F4F-8218-A0640A0F2C0B}">
      <dgm:prSet/>
      <dgm:spPr/>
      <dgm:t>
        <a:bodyPr/>
        <a:lstStyle/>
        <a:p>
          <a:r>
            <a:rPr lang="en-US" dirty="0">
              <a:solidFill>
                <a:schemeClr val="bg1"/>
              </a:solidFill>
              <a:latin typeface="+mn-lt"/>
            </a:rPr>
            <a:t>Choosing the Correct Tools</a:t>
          </a:r>
          <a:endParaRPr lang="en-US" dirty="0">
            <a:solidFill>
              <a:schemeClr val="bg1"/>
            </a:solidFill>
          </a:endParaRPr>
        </a:p>
      </dgm:t>
    </dgm:pt>
    <dgm:pt modelId="{5FC3017F-A96F-49A2-A269-AA2B0371BE27}" type="parTrans" cxnId="{760E90CE-9D67-4672-9A29-33CCD10DB55E}">
      <dgm:prSet/>
      <dgm:spPr/>
      <dgm:t>
        <a:bodyPr/>
        <a:lstStyle/>
        <a:p>
          <a:endParaRPr lang="en-US"/>
        </a:p>
      </dgm:t>
    </dgm:pt>
    <dgm:pt modelId="{A2898FE9-56EA-4CB0-A000-54583C2F72F2}" type="sibTrans" cxnId="{760E90CE-9D67-4672-9A29-33CCD10DB55E}">
      <dgm:prSet/>
      <dgm:spPr/>
      <dgm:t>
        <a:bodyPr/>
        <a:lstStyle/>
        <a:p>
          <a:endParaRPr lang="en-US"/>
        </a:p>
      </dgm:t>
    </dgm:pt>
    <dgm:pt modelId="{8500CB03-DC95-466D-8073-5397BE9FBA7D}">
      <dgm:prSet/>
      <dgm:spPr/>
      <dgm:t>
        <a:bodyPr/>
        <a:lstStyle/>
        <a:p>
          <a:r>
            <a:rPr lang="en-US" b="1" u="sng" dirty="0">
              <a:solidFill>
                <a:schemeClr val="accent1"/>
              </a:solidFill>
              <a:latin typeface="+mn-lt"/>
              <a:hlinkClick xmlns:r="http://schemas.openxmlformats.org/officeDocument/2006/relationships" r:id="rId3"/>
            </a:rPr>
            <a:t>aka.ms/</a:t>
          </a:r>
          <a:r>
            <a:rPr lang="en-US" b="1" u="sng" dirty="0" err="1">
              <a:solidFill>
                <a:schemeClr val="accent1"/>
              </a:solidFill>
              <a:latin typeface="+mn-lt"/>
            </a:rPr>
            <a:t>ChooseAzureSQL</a:t>
          </a:r>
          <a:endParaRPr lang="en-US" b="1" u="sng" dirty="0">
            <a:solidFill>
              <a:schemeClr val="accent1"/>
            </a:solidFill>
            <a:latin typeface="+mn-lt"/>
          </a:endParaRPr>
        </a:p>
      </dgm:t>
    </dgm:pt>
    <dgm:pt modelId="{988DDCF8-5C44-43C5-9FA1-0ABF49B4C0C0}" type="parTrans" cxnId="{179F4664-6D27-4BE4-B14C-5AFC0DFE053D}">
      <dgm:prSet/>
      <dgm:spPr/>
      <dgm:t>
        <a:bodyPr/>
        <a:lstStyle/>
        <a:p>
          <a:endParaRPr lang="en-US"/>
        </a:p>
      </dgm:t>
    </dgm:pt>
    <dgm:pt modelId="{89F7963B-9999-419A-B351-ECED1E025AFD}" type="sibTrans" cxnId="{179F4664-6D27-4BE4-B14C-5AFC0DFE053D}">
      <dgm:prSet/>
      <dgm:spPr/>
      <dgm:t>
        <a:bodyPr/>
        <a:lstStyle/>
        <a:p>
          <a:endParaRPr lang="en-US"/>
        </a:p>
      </dgm:t>
    </dgm:pt>
    <dgm:pt modelId="{C3C26C31-9DDA-44CB-B23D-DB8E9FFD25F9}">
      <dgm:prSet/>
      <dgm:spPr/>
      <dgm:t>
        <a:bodyPr/>
        <a:lstStyle/>
        <a:p>
          <a:pPr>
            <a:buNone/>
          </a:pPr>
          <a:r>
            <a:rPr lang="en-US" dirty="0">
              <a:solidFill>
                <a:schemeClr val="bg1"/>
              </a:solidFill>
              <a:latin typeface="+mn-lt"/>
            </a:rPr>
            <a:t>Data Exposed with Anna Hoffman</a:t>
          </a:r>
          <a:endParaRPr lang="en-US" b="1" u="sng" dirty="0">
            <a:solidFill>
              <a:schemeClr val="bg1"/>
            </a:solidFill>
            <a:latin typeface="+mn-lt"/>
          </a:endParaRPr>
        </a:p>
      </dgm:t>
    </dgm:pt>
    <dgm:pt modelId="{71A1AEFC-75F8-45ED-9C0F-9B3390060D6C}" type="parTrans" cxnId="{A8CC3475-B0F9-45A3-A998-6F8AE84611C5}">
      <dgm:prSet/>
      <dgm:spPr/>
      <dgm:t>
        <a:bodyPr/>
        <a:lstStyle/>
        <a:p>
          <a:endParaRPr lang="en-US"/>
        </a:p>
      </dgm:t>
    </dgm:pt>
    <dgm:pt modelId="{EF4CB208-06B7-471B-A47A-11EFC077D610}" type="sibTrans" cxnId="{A8CC3475-B0F9-45A3-A998-6F8AE84611C5}">
      <dgm:prSet/>
      <dgm:spPr/>
      <dgm:t>
        <a:bodyPr/>
        <a:lstStyle/>
        <a:p>
          <a:endParaRPr lang="en-US"/>
        </a:p>
      </dgm:t>
    </dgm:pt>
    <dgm:pt modelId="{4BB3DF69-2F57-479C-9C2B-C8A6572B1658}">
      <dgm:prSet/>
      <dgm:spPr/>
      <dgm:t>
        <a:bodyPr/>
        <a:lstStyle/>
        <a:p>
          <a:r>
            <a:rPr lang="en-US" b="1" dirty="0">
              <a:solidFill>
                <a:schemeClr val="accent1"/>
              </a:solidFill>
              <a:latin typeface="+mn-lt"/>
              <a:hlinkClick xmlns:r="http://schemas.openxmlformats.org/officeDocument/2006/relationships" r:id="rId4"/>
            </a:rPr>
            <a:t>aka.ms/</a:t>
          </a:r>
          <a:r>
            <a:rPr lang="en-US" b="1" dirty="0" err="1">
              <a:solidFill>
                <a:schemeClr val="accent1"/>
              </a:solidFill>
              <a:latin typeface="+mn-lt"/>
              <a:hlinkClick xmlns:r="http://schemas.openxmlformats.org/officeDocument/2006/relationships" r:id="rId4"/>
            </a:rPr>
            <a:t>dataexposed</a:t>
          </a:r>
          <a:endParaRPr lang="en-US" b="1" dirty="0">
            <a:solidFill>
              <a:schemeClr val="accent1"/>
            </a:solidFill>
            <a:latin typeface="+mn-lt"/>
          </a:endParaRPr>
        </a:p>
      </dgm:t>
    </dgm:pt>
    <dgm:pt modelId="{D81ED46B-72B7-4C85-AA50-0C0523D19C9B}" type="parTrans" cxnId="{17168913-D4B3-4DC8-9FB8-C587C7B95245}">
      <dgm:prSet/>
      <dgm:spPr/>
      <dgm:t>
        <a:bodyPr/>
        <a:lstStyle/>
        <a:p>
          <a:endParaRPr lang="en-US"/>
        </a:p>
      </dgm:t>
    </dgm:pt>
    <dgm:pt modelId="{867A5F2B-0857-4829-99EE-5C574A9117C8}" type="sibTrans" cxnId="{17168913-D4B3-4DC8-9FB8-C587C7B95245}">
      <dgm:prSet/>
      <dgm:spPr/>
      <dgm:t>
        <a:bodyPr/>
        <a:lstStyle/>
        <a:p>
          <a:endParaRPr lang="en-US"/>
        </a:p>
      </dgm:t>
    </dgm:pt>
    <dgm:pt modelId="{FC6E9149-C0E0-465F-A83C-6D24594F006C}">
      <dgm:prSet/>
      <dgm:spPr/>
      <dgm:t>
        <a:bodyPr/>
        <a:lstStyle/>
        <a:p>
          <a:r>
            <a:rPr lang="en-US" dirty="0"/>
            <a:t>Azure SQL for Beginners</a:t>
          </a:r>
        </a:p>
      </dgm:t>
    </dgm:pt>
    <dgm:pt modelId="{05850925-B65A-4961-A0D0-8A9CB1B64C20}" type="parTrans" cxnId="{B3023877-1223-4135-A939-F7576B8392E7}">
      <dgm:prSet/>
      <dgm:spPr/>
      <dgm:t>
        <a:bodyPr/>
        <a:lstStyle/>
        <a:p>
          <a:endParaRPr lang="en-US"/>
        </a:p>
      </dgm:t>
    </dgm:pt>
    <dgm:pt modelId="{BA5FBAA6-E3FF-4C7C-88DB-6C9AC6171150}" type="sibTrans" cxnId="{B3023877-1223-4135-A939-F7576B8392E7}">
      <dgm:prSet/>
      <dgm:spPr/>
      <dgm:t>
        <a:bodyPr/>
        <a:lstStyle/>
        <a:p>
          <a:endParaRPr lang="en-US"/>
        </a:p>
      </dgm:t>
    </dgm:pt>
    <dgm:pt modelId="{3A0C85D8-572D-4B8B-A07A-CDBEC6FBDC8E}">
      <dgm:prSet/>
      <dgm:spPr/>
      <dgm:t>
        <a:bodyPr/>
        <a:lstStyle/>
        <a:p>
          <a:r>
            <a:rPr lang="en-US" b="1" dirty="0">
              <a:hlinkClick xmlns:r="http://schemas.openxmlformats.org/officeDocument/2006/relationships" r:id="rId5" action="ppaction://hlinkfile"/>
            </a:rPr>
            <a:t>aka.ms/AzureSQL4Beginners</a:t>
          </a:r>
          <a:endParaRPr lang="en-US" b="1" dirty="0"/>
        </a:p>
      </dgm:t>
    </dgm:pt>
    <dgm:pt modelId="{B0D839DA-4D26-4CDE-A639-4BFD4518B5EC}" type="parTrans" cxnId="{1BFE3457-9392-45E7-BEF1-570BF2256856}">
      <dgm:prSet/>
      <dgm:spPr/>
      <dgm:t>
        <a:bodyPr/>
        <a:lstStyle/>
        <a:p>
          <a:endParaRPr lang="en-US"/>
        </a:p>
      </dgm:t>
    </dgm:pt>
    <dgm:pt modelId="{2B439F49-D0BD-4727-A3C7-23D89490D713}" type="sibTrans" cxnId="{1BFE3457-9392-45E7-BEF1-570BF2256856}">
      <dgm:prSet/>
      <dgm:spPr/>
      <dgm:t>
        <a:bodyPr/>
        <a:lstStyle/>
        <a:p>
          <a:endParaRPr lang="en-US"/>
        </a:p>
      </dgm:t>
    </dgm:pt>
    <dgm:pt modelId="{1E039062-6588-49A7-A7D5-E6D556FBF2A7}" type="pres">
      <dgm:prSet presAssocID="{BB224B13-B8A8-4445-A0CB-1370EBA11191}" presName="linear" presStyleCnt="0">
        <dgm:presLayoutVars>
          <dgm:dir/>
          <dgm:animLvl val="lvl"/>
          <dgm:resizeHandles val="exact"/>
        </dgm:presLayoutVars>
      </dgm:prSet>
      <dgm:spPr/>
    </dgm:pt>
    <dgm:pt modelId="{89F2EF8D-704F-4E39-8086-77773000106E}" type="pres">
      <dgm:prSet presAssocID="{1F184615-FF67-41F5-9D24-E23A89031E46}" presName="parentLin" presStyleCnt="0"/>
      <dgm:spPr/>
    </dgm:pt>
    <dgm:pt modelId="{4C96693D-199E-49D9-AEBC-CF294ED7E1AA}" type="pres">
      <dgm:prSet presAssocID="{1F184615-FF67-41F5-9D24-E23A89031E46}" presName="parentLeftMargin" presStyleLbl="node1" presStyleIdx="0" presStyleCnt="5"/>
      <dgm:spPr/>
    </dgm:pt>
    <dgm:pt modelId="{C034DE87-F68A-4F8F-A785-86C3FEB5B717}" type="pres">
      <dgm:prSet presAssocID="{1F184615-FF67-41F5-9D24-E23A89031E46}" presName="parentText" presStyleLbl="node1" presStyleIdx="0" presStyleCnt="5">
        <dgm:presLayoutVars>
          <dgm:chMax val="0"/>
          <dgm:bulletEnabled val="1"/>
        </dgm:presLayoutVars>
      </dgm:prSet>
      <dgm:spPr/>
    </dgm:pt>
    <dgm:pt modelId="{F1A85573-5E06-4FBC-BF99-47DCE8FB3034}" type="pres">
      <dgm:prSet presAssocID="{1F184615-FF67-41F5-9D24-E23A89031E46}" presName="negativeSpace" presStyleCnt="0"/>
      <dgm:spPr/>
    </dgm:pt>
    <dgm:pt modelId="{39FF7901-2385-41E8-8C5D-5E74ADE7B31B}" type="pres">
      <dgm:prSet presAssocID="{1F184615-FF67-41F5-9D24-E23A89031E46}" presName="childText" presStyleLbl="conFgAcc1" presStyleIdx="0" presStyleCnt="5" custLinFactNeighborX="-3319">
        <dgm:presLayoutVars>
          <dgm:bulletEnabled val="1"/>
        </dgm:presLayoutVars>
      </dgm:prSet>
      <dgm:spPr/>
    </dgm:pt>
    <dgm:pt modelId="{C145A790-7CE6-4C15-8916-7A752587607A}" type="pres">
      <dgm:prSet presAssocID="{9CE78921-0BD9-4821-998E-B4CA60285E58}" presName="spaceBetweenRectangles" presStyleCnt="0"/>
      <dgm:spPr/>
    </dgm:pt>
    <dgm:pt modelId="{C1C0CE0B-D4C5-41A8-BAB4-3CD317569518}" type="pres">
      <dgm:prSet presAssocID="{A5D71D72-4274-40F6-860C-7BADE634131A}" presName="parentLin" presStyleCnt="0"/>
      <dgm:spPr/>
    </dgm:pt>
    <dgm:pt modelId="{B72AB68C-3D0C-41A6-BC1E-6B1E02EDF955}" type="pres">
      <dgm:prSet presAssocID="{A5D71D72-4274-40F6-860C-7BADE634131A}" presName="parentLeftMargin" presStyleLbl="node1" presStyleIdx="0" presStyleCnt="5"/>
      <dgm:spPr/>
    </dgm:pt>
    <dgm:pt modelId="{7A938F0E-2CE6-4CB4-80F2-26DC4FD2A894}" type="pres">
      <dgm:prSet presAssocID="{A5D71D72-4274-40F6-860C-7BADE634131A}" presName="parentText" presStyleLbl="node1" presStyleIdx="1" presStyleCnt="5">
        <dgm:presLayoutVars>
          <dgm:chMax val="0"/>
          <dgm:bulletEnabled val="1"/>
        </dgm:presLayoutVars>
      </dgm:prSet>
      <dgm:spPr/>
    </dgm:pt>
    <dgm:pt modelId="{EEF4E52C-91FD-4D5C-803D-5BCA1538D2C4}" type="pres">
      <dgm:prSet presAssocID="{A5D71D72-4274-40F6-860C-7BADE634131A}" presName="negativeSpace" presStyleCnt="0"/>
      <dgm:spPr/>
    </dgm:pt>
    <dgm:pt modelId="{1FE4CC00-5B3F-455E-BC13-9DECCAC00530}" type="pres">
      <dgm:prSet presAssocID="{A5D71D72-4274-40F6-860C-7BADE634131A}" presName="childText" presStyleLbl="conFgAcc1" presStyleIdx="1" presStyleCnt="5">
        <dgm:presLayoutVars>
          <dgm:bulletEnabled val="1"/>
        </dgm:presLayoutVars>
      </dgm:prSet>
      <dgm:spPr/>
    </dgm:pt>
    <dgm:pt modelId="{FC7FBE92-C173-40CC-B6E7-1D38E6347B0A}" type="pres">
      <dgm:prSet presAssocID="{3E494444-96E3-44B8-B404-B0D9064F81B4}" presName="spaceBetweenRectangles" presStyleCnt="0"/>
      <dgm:spPr/>
    </dgm:pt>
    <dgm:pt modelId="{7AA0A4D7-764F-47F7-B663-A4D0E519F5DD}" type="pres">
      <dgm:prSet presAssocID="{FC6E9149-C0E0-465F-A83C-6D24594F006C}" presName="parentLin" presStyleCnt="0"/>
      <dgm:spPr/>
    </dgm:pt>
    <dgm:pt modelId="{11032623-1F09-43B8-B9D5-9C40E928A64D}" type="pres">
      <dgm:prSet presAssocID="{FC6E9149-C0E0-465F-A83C-6D24594F006C}" presName="parentLeftMargin" presStyleLbl="node1" presStyleIdx="1" presStyleCnt="5"/>
      <dgm:spPr/>
    </dgm:pt>
    <dgm:pt modelId="{47E88973-D6FC-4DA7-935B-4901EF986B69}" type="pres">
      <dgm:prSet presAssocID="{FC6E9149-C0E0-465F-A83C-6D24594F006C}" presName="parentText" presStyleLbl="node1" presStyleIdx="2" presStyleCnt="5">
        <dgm:presLayoutVars>
          <dgm:chMax val="0"/>
          <dgm:bulletEnabled val="1"/>
        </dgm:presLayoutVars>
      </dgm:prSet>
      <dgm:spPr/>
    </dgm:pt>
    <dgm:pt modelId="{B5F97B07-39F8-4E3E-89B0-BC32EAFBB286}" type="pres">
      <dgm:prSet presAssocID="{FC6E9149-C0E0-465F-A83C-6D24594F006C}" presName="negativeSpace" presStyleCnt="0"/>
      <dgm:spPr/>
    </dgm:pt>
    <dgm:pt modelId="{84727FCA-21F6-48A4-8918-3F29B162ECD3}" type="pres">
      <dgm:prSet presAssocID="{FC6E9149-C0E0-465F-A83C-6D24594F006C}" presName="childText" presStyleLbl="conFgAcc1" presStyleIdx="2" presStyleCnt="5">
        <dgm:presLayoutVars>
          <dgm:bulletEnabled val="1"/>
        </dgm:presLayoutVars>
      </dgm:prSet>
      <dgm:spPr/>
    </dgm:pt>
    <dgm:pt modelId="{11AB70B7-F271-4620-A5F0-4C4EF13A3ED2}" type="pres">
      <dgm:prSet presAssocID="{BA5FBAA6-E3FF-4C7C-88DB-6C9AC6171150}" presName="spaceBetweenRectangles" presStyleCnt="0"/>
      <dgm:spPr/>
    </dgm:pt>
    <dgm:pt modelId="{055F00C3-A051-48A0-A5C8-C69851A49772}" type="pres">
      <dgm:prSet presAssocID="{2B3749DB-E724-4F4F-8218-A0640A0F2C0B}" presName="parentLin" presStyleCnt="0"/>
      <dgm:spPr/>
    </dgm:pt>
    <dgm:pt modelId="{82BBA8AB-8979-4037-8ED3-F8D81E03957E}" type="pres">
      <dgm:prSet presAssocID="{2B3749DB-E724-4F4F-8218-A0640A0F2C0B}" presName="parentLeftMargin" presStyleLbl="node1" presStyleIdx="2" presStyleCnt="5"/>
      <dgm:spPr/>
    </dgm:pt>
    <dgm:pt modelId="{86B88DF7-DA18-42A7-B709-39AAB709DF2D}" type="pres">
      <dgm:prSet presAssocID="{2B3749DB-E724-4F4F-8218-A0640A0F2C0B}" presName="parentText" presStyleLbl="node1" presStyleIdx="3" presStyleCnt="5">
        <dgm:presLayoutVars>
          <dgm:chMax val="0"/>
          <dgm:bulletEnabled val="1"/>
        </dgm:presLayoutVars>
      </dgm:prSet>
      <dgm:spPr/>
    </dgm:pt>
    <dgm:pt modelId="{206439FE-6191-441E-95F2-0075ED6C4C11}" type="pres">
      <dgm:prSet presAssocID="{2B3749DB-E724-4F4F-8218-A0640A0F2C0B}" presName="negativeSpace" presStyleCnt="0"/>
      <dgm:spPr/>
    </dgm:pt>
    <dgm:pt modelId="{4E082BEB-7FC6-42CD-AF53-C464B30A6C67}" type="pres">
      <dgm:prSet presAssocID="{2B3749DB-E724-4F4F-8218-A0640A0F2C0B}" presName="childText" presStyleLbl="conFgAcc1" presStyleIdx="3" presStyleCnt="5">
        <dgm:presLayoutVars>
          <dgm:bulletEnabled val="1"/>
        </dgm:presLayoutVars>
      </dgm:prSet>
      <dgm:spPr/>
    </dgm:pt>
    <dgm:pt modelId="{28E2F7F4-FAF7-43FB-967C-0AEA804F9EAD}" type="pres">
      <dgm:prSet presAssocID="{A2898FE9-56EA-4CB0-A000-54583C2F72F2}" presName="spaceBetweenRectangles" presStyleCnt="0"/>
      <dgm:spPr/>
    </dgm:pt>
    <dgm:pt modelId="{432A5222-38E2-48EB-981A-46FF037EF537}" type="pres">
      <dgm:prSet presAssocID="{C3C26C31-9DDA-44CB-B23D-DB8E9FFD25F9}" presName="parentLin" presStyleCnt="0"/>
      <dgm:spPr/>
    </dgm:pt>
    <dgm:pt modelId="{0024CE97-C548-4EE5-B0B9-865BA249A81B}" type="pres">
      <dgm:prSet presAssocID="{C3C26C31-9DDA-44CB-B23D-DB8E9FFD25F9}" presName="parentLeftMargin" presStyleLbl="node1" presStyleIdx="3" presStyleCnt="5"/>
      <dgm:spPr/>
    </dgm:pt>
    <dgm:pt modelId="{84DAD7B4-D19B-419E-B22A-D93F3477EAA7}" type="pres">
      <dgm:prSet presAssocID="{C3C26C31-9DDA-44CB-B23D-DB8E9FFD25F9}" presName="parentText" presStyleLbl="node1" presStyleIdx="4" presStyleCnt="5">
        <dgm:presLayoutVars>
          <dgm:chMax val="0"/>
          <dgm:bulletEnabled val="1"/>
        </dgm:presLayoutVars>
      </dgm:prSet>
      <dgm:spPr/>
    </dgm:pt>
    <dgm:pt modelId="{C680ECFD-CB21-45C5-9941-F4A4EB0E8525}" type="pres">
      <dgm:prSet presAssocID="{C3C26C31-9DDA-44CB-B23D-DB8E9FFD25F9}" presName="negativeSpace" presStyleCnt="0"/>
      <dgm:spPr/>
    </dgm:pt>
    <dgm:pt modelId="{E9A3D2A1-A713-4849-BF55-91C0448E5A3E}" type="pres">
      <dgm:prSet presAssocID="{C3C26C31-9DDA-44CB-B23D-DB8E9FFD25F9}" presName="childText" presStyleLbl="conFgAcc1" presStyleIdx="4" presStyleCnt="5">
        <dgm:presLayoutVars>
          <dgm:bulletEnabled val="1"/>
        </dgm:presLayoutVars>
      </dgm:prSet>
      <dgm:spPr/>
    </dgm:pt>
  </dgm:ptLst>
  <dgm:cxnLst>
    <dgm:cxn modelId="{17168913-D4B3-4DC8-9FB8-C587C7B95245}" srcId="{C3C26C31-9DDA-44CB-B23D-DB8E9FFD25F9}" destId="{4BB3DF69-2F57-479C-9C2B-C8A6572B1658}" srcOrd="0" destOrd="0" parTransId="{D81ED46B-72B7-4C85-AA50-0C0523D19C9B}" sibTransId="{867A5F2B-0857-4829-99EE-5C574A9117C8}"/>
    <dgm:cxn modelId="{CAB9861A-FE2E-4B5F-88D6-506CD340C8C4}" srcId="{1F184615-FF67-41F5-9D24-E23A89031E46}" destId="{13AB97E8-205E-49C1-9312-2FEE0CBDD8FF}" srcOrd="0" destOrd="0" parTransId="{8892305F-3672-4C59-87A2-B3CA875949B5}" sibTransId="{53996E11-EB6C-4756-BE10-7EB9D4391CFA}"/>
    <dgm:cxn modelId="{AED1C725-D955-4CC4-8D6B-76E7A8DD0240}" type="presOf" srcId="{FC6E9149-C0E0-465F-A83C-6D24594F006C}" destId="{47E88973-D6FC-4DA7-935B-4901EF986B69}" srcOrd="1" destOrd="0" presId="urn:microsoft.com/office/officeart/2005/8/layout/list1"/>
    <dgm:cxn modelId="{24CD0027-ABC5-4D74-B1D7-3E786DCB857B}" type="presOf" srcId="{1F184615-FF67-41F5-9D24-E23A89031E46}" destId="{4C96693D-199E-49D9-AEBC-CF294ED7E1AA}" srcOrd="0" destOrd="0" presId="urn:microsoft.com/office/officeart/2005/8/layout/list1"/>
    <dgm:cxn modelId="{4C00E928-DA43-4848-B603-1A59FB19BBE8}" type="presOf" srcId="{8500CB03-DC95-466D-8073-5397BE9FBA7D}" destId="{4E082BEB-7FC6-42CD-AF53-C464B30A6C67}" srcOrd="0" destOrd="0" presId="urn:microsoft.com/office/officeart/2005/8/layout/list1"/>
    <dgm:cxn modelId="{FD6BE52B-2485-4841-A96A-845323CD2893}" type="presOf" srcId="{4BB3DF69-2F57-479C-9C2B-C8A6572B1658}" destId="{E9A3D2A1-A713-4849-BF55-91C0448E5A3E}" srcOrd="0" destOrd="0" presId="urn:microsoft.com/office/officeart/2005/8/layout/list1"/>
    <dgm:cxn modelId="{AC087E5E-2DA0-4A7D-B5C2-802B9DCEA237}" type="presOf" srcId="{C3C26C31-9DDA-44CB-B23D-DB8E9FFD25F9}" destId="{0024CE97-C548-4EE5-B0B9-865BA249A81B}" srcOrd="0" destOrd="0" presId="urn:microsoft.com/office/officeart/2005/8/layout/list1"/>
    <dgm:cxn modelId="{738C6363-DF41-4FD6-914D-E31C2FAB667F}" type="presOf" srcId="{2B3749DB-E724-4F4F-8218-A0640A0F2C0B}" destId="{82BBA8AB-8979-4037-8ED3-F8D81E03957E}" srcOrd="0" destOrd="0" presId="urn:microsoft.com/office/officeart/2005/8/layout/list1"/>
    <dgm:cxn modelId="{7959F063-3023-434E-B814-F5BFF0EA104B}" type="presOf" srcId="{FC6E9149-C0E0-465F-A83C-6D24594F006C}" destId="{11032623-1F09-43B8-B9D5-9C40E928A64D}" srcOrd="0" destOrd="0" presId="urn:microsoft.com/office/officeart/2005/8/layout/list1"/>
    <dgm:cxn modelId="{179F4664-6D27-4BE4-B14C-5AFC0DFE053D}" srcId="{2B3749DB-E724-4F4F-8218-A0640A0F2C0B}" destId="{8500CB03-DC95-466D-8073-5397BE9FBA7D}" srcOrd="0" destOrd="0" parTransId="{988DDCF8-5C44-43C5-9FA1-0ABF49B4C0C0}" sibTransId="{89F7963B-9999-419A-B351-ECED1E025AFD}"/>
    <dgm:cxn modelId="{D77C4D6A-F5FB-43B7-B0ED-1E67A3627BA4}" type="presOf" srcId="{13AB97E8-205E-49C1-9312-2FEE0CBDD8FF}" destId="{39FF7901-2385-41E8-8C5D-5E74ADE7B31B}" srcOrd="0" destOrd="0" presId="urn:microsoft.com/office/officeart/2005/8/layout/list1"/>
    <dgm:cxn modelId="{A8CC3475-B0F9-45A3-A998-6F8AE84611C5}" srcId="{BB224B13-B8A8-4445-A0CB-1370EBA11191}" destId="{C3C26C31-9DDA-44CB-B23D-DB8E9FFD25F9}" srcOrd="4" destOrd="0" parTransId="{71A1AEFC-75F8-45ED-9C0F-9B3390060D6C}" sibTransId="{EF4CB208-06B7-471B-A47A-11EFC077D610}"/>
    <dgm:cxn modelId="{1BFE3457-9392-45E7-BEF1-570BF2256856}" srcId="{FC6E9149-C0E0-465F-A83C-6D24594F006C}" destId="{3A0C85D8-572D-4B8B-A07A-CDBEC6FBDC8E}" srcOrd="0" destOrd="0" parTransId="{B0D839DA-4D26-4CDE-A639-4BFD4518B5EC}" sibTransId="{2B439F49-D0BD-4727-A3C7-23D89490D713}"/>
    <dgm:cxn modelId="{B3023877-1223-4135-A939-F7576B8392E7}" srcId="{BB224B13-B8A8-4445-A0CB-1370EBA11191}" destId="{FC6E9149-C0E0-465F-A83C-6D24594F006C}" srcOrd="2" destOrd="0" parTransId="{05850925-B65A-4961-A0D0-8A9CB1B64C20}" sibTransId="{BA5FBAA6-E3FF-4C7C-88DB-6C9AC6171150}"/>
    <dgm:cxn modelId="{6DB06177-0184-479D-89A8-D728C9CBB888}" type="presOf" srcId="{3A0C85D8-572D-4B8B-A07A-CDBEC6FBDC8E}" destId="{84727FCA-21F6-48A4-8918-3F29B162ECD3}" srcOrd="0" destOrd="0" presId="urn:microsoft.com/office/officeart/2005/8/layout/list1"/>
    <dgm:cxn modelId="{3DE4988D-32AE-4A2A-846A-64D040236631}" srcId="{A5D71D72-4274-40F6-860C-7BADE634131A}" destId="{D425924F-6B1C-4EFA-91A0-04523A08F5D7}" srcOrd="0" destOrd="0" parTransId="{C7B1E481-E130-4F16-A9D5-5FA594B8EC1B}" sibTransId="{38247CBC-E7C7-42AB-B92D-A9E7445B2548}"/>
    <dgm:cxn modelId="{8366E898-54B1-4E8E-9DA9-9A7A38BD8ED9}" type="presOf" srcId="{BB224B13-B8A8-4445-A0CB-1370EBA11191}" destId="{1E039062-6588-49A7-A7D5-E6D556FBF2A7}" srcOrd="0" destOrd="0" presId="urn:microsoft.com/office/officeart/2005/8/layout/list1"/>
    <dgm:cxn modelId="{3E7554A5-A743-48DA-A597-D2387C4CE8BB}" srcId="{BB224B13-B8A8-4445-A0CB-1370EBA11191}" destId="{1F184615-FF67-41F5-9D24-E23A89031E46}" srcOrd="0" destOrd="0" parTransId="{ABCEB8DC-F616-476A-A998-75D90C086B5A}" sibTransId="{9CE78921-0BD9-4821-998E-B4CA60285E58}"/>
    <dgm:cxn modelId="{2B2D83C1-7331-4BFC-87F2-02EACB6D120D}" type="presOf" srcId="{1F184615-FF67-41F5-9D24-E23A89031E46}" destId="{C034DE87-F68A-4F8F-A785-86C3FEB5B717}" srcOrd="1" destOrd="0" presId="urn:microsoft.com/office/officeart/2005/8/layout/list1"/>
    <dgm:cxn modelId="{760E90CE-9D67-4672-9A29-33CCD10DB55E}" srcId="{BB224B13-B8A8-4445-A0CB-1370EBA11191}" destId="{2B3749DB-E724-4F4F-8218-A0640A0F2C0B}" srcOrd="3" destOrd="0" parTransId="{5FC3017F-A96F-49A2-A269-AA2B0371BE27}" sibTransId="{A2898FE9-56EA-4CB0-A000-54583C2F72F2}"/>
    <dgm:cxn modelId="{B3231CD8-0540-4780-9C8B-4E0B4BA4FF81}" type="presOf" srcId="{A5D71D72-4274-40F6-860C-7BADE634131A}" destId="{7A938F0E-2CE6-4CB4-80F2-26DC4FD2A894}" srcOrd="1" destOrd="0" presId="urn:microsoft.com/office/officeart/2005/8/layout/list1"/>
    <dgm:cxn modelId="{61B0D7DF-EAFE-43FB-940E-4C1D103D0DDD}" type="presOf" srcId="{2B3749DB-E724-4F4F-8218-A0640A0F2C0B}" destId="{86B88DF7-DA18-42A7-B709-39AAB709DF2D}" srcOrd="1" destOrd="0" presId="urn:microsoft.com/office/officeart/2005/8/layout/list1"/>
    <dgm:cxn modelId="{65CCA2E8-29FA-4390-9500-34C537AC94F7}" srcId="{BB224B13-B8A8-4445-A0CB-1370EBA11191}" destId="{A5D71D72-4274-40F6-860C-7BADE634131A}" srcOrd="1" destOrd="0" parTransId="{ACE0FE04-F82B-44E9-B9BD-4C9EF72ECC7A}" sibTransId="{3E494444-96E3-44B8-B404-B0D9064F81B4}"/>
    <dgm:cxn modelId="{888C46F1-D898-461A-8456-40CD4D2320F8}" type="presOf" srcId="{A5D71D72-4274-40F6-860C-7BADE634131A}" destId="{B72AB68C-3D0C-41A6-BC1E-6B1E02EDF955}" srcOrd="0" destOrd="0" presId="urn:microsoft.com/office/officeart/2005/8/layout/list1"/>
    <dgm:cxn modelId="{BCF90FF2-88C9-41C7-BB0A-4C0151693B0D}" type="presOf" srcId="{C3C26C31-9DDA-44CB-B23D-DB8E9FFD25F9}" destId="{84DAD7B4-D19B-419E-B22A-D93F3477EAA7}" srcOrd="1" destOrd="0" presId="urn:microsoft.com/office/officeart/2005/8/layout/list1"/>
    <dgm:cxn modelId="{6A766EF6-BD46-4973-9B8A-7872A0574E08}" type="presOf" srcId="{D425924F-6B1C-4EFA-91A0-04523A08F5D7}" destId="{1FE4CC00-5B3F-455E-BC13-9DECCAC00530}" srcOrd="0" destOrd="0" presId="urn:microsoft.com/office/officeart/2005/8/layout/list1"/>
    <dgm:cxn modelId="{D30F843C-DA7A-4953-ACF8-5763A7FC8978}" type="presParOf" srcId="{1E039062-6588-49A7-A7D5-E6D556FBF2A7}" destId="{89F2EF8D-704F-4E39-8086-77773000106E}" srcOrd="0" destOrd="0" presId="urn:microsoft.com/office/officeart/2005/8/layout/list1"/>
    <dgm:cxn modelId="{1591169B-2648-4606-9E75-674E7098E828}" type="presParOf" srcId="{89F2EF8D-704F-4E39-8086-77773000106E}" destId="{4C96693D-199E-49D9-AEBC-CF294ED7E1AA}" srcOrd="0" destOrd="0" presId="urn:microsoft.com/office/officeart/2005/8/layout/list1"/>
    <dgm:cxn modelId="{154DA79D-CFD5-437C-A240-7095C2FDD368}" type="presParOf" srcId="{89F2EF8D-704F-4E39-8086-77773000106E}" destId="{C034DE87-F68A-4F8F-A785-86C3FEB5B717}" srcOrd="1" destOrd="0" presId="urn:microsoft.com/office/officeart/2005/8/layout/list1"/>
    <dgm:cxn modelId="{9051FB5D-6688-4801-B488-EB1775050311}" type="presParOf" srcId="{1E039062-6588-49A7-A7D5-E6D556FBF2A7}" destId="{F1A85573-5E06-4FBC-BF99-47DCE8FB3034}" srcOrd="1" destOrd="0" presId="urn:microsoft.com/office/officeart/2005/8/layout/list1"/>
    <dgm:cxn modelId="{761BDD60-5C25-4561-8C32-8D628C5E0145}" type="presParOf" srcId="{1E039062-6588-49A7-A7D5-E6D556FBF2A7}" destId="{39FF7901-2385-41E8-8C5D-5E74ADE7B31B}" srcOrd="2" destOrd="0" presId="urn:microsoft.com/office/officeart/2005/8/layout/list1"/>
    <dgm:cxn modelId="{FA96A94C-C554-412B-900E-662A2225BBE8}" type="presParOf" srcId="{1E039062-6588-49A7-A7D5-E6D556FBF2A7}" destId="{C145A790-7CE6-4C15-8916-7A752587607A}" srcOrd="3" destOrd="0" presId="urn:microsoft.com/office/officeart/2005/8/layout/list1"/>
    <dgm:cxn modelId="{38B5F370-6812-4D55-A3C1-9D32A4629CF3}" type="presParOf" srcId="{1E039062-6588-49A7-A7D5-E6D556FBF2A7}" destId="{C1C0CE0B-D4C5-41A8-BAB4-3CD317569518}" srcOrd="4" destOrd="0" presId="urn:microsoft.com/office/officeart/2005/8/layout/list1"/>
    <dgm:cxn modelId="{B556C8DA-EDEB-4574-80E8-C5AF0E616297}" type="presParOf" srcId="{C1C0CE0B-D4C5-41A8-BAB4-3CD317569518}" destId="{B72AB68C-3D0C-41A6-BC1E-6B1E02EDF955}" srcOrd="0" destOrd="0" presId="urn:microsoft.com/office/officeart/2005/8/layout/list1"/>
    <dgm:cxn modelId="{4FA5ACE1-136E-4B37-87F0-FE47988CE638}" type="presParOf" srcId="{C1C0CE0B-D4C5-41A8-BAB4-3CD317569518}" destId="{7A938F0E-2CE6-4CB4-80F2-26DC4FD2A894}" srcOrd="1" destOrd="0" presId="urn:microsoft.com/office/officeart/2005/8/layout/list1"/>
    <dgm:cxn modelId="{91F950C6-445F-4D8E-A8A0-EA187895BB0E}" type="presParOf" srcId="{1E039062-6588-49A7-A7D5-E6D556FBF2A7}" destId="{EEF4E52C-91FD-4D5C-803D-5BCA1538D2C4}" srcOrd="5" destOrd="0" presId="urn:microsoft.com/office/officeart/2005/8/layout/list1"/>
    <dgm:cxn modelId="{A1E1C10B-F376-4ED4-AB7F-D4A139A795E4}" type="presParOf" srcId="{1E039062-6588-49A7-A7D5-E6D556FBF2A7}" destId="{1FE4CC00-5B3F-455E-BC13-9DECCAC00530}" srcOrd="6" destOrd="0" presId="urn:microsoft.com/office/officeart/2005/8/layout/list1"/>
    <dgm:cxn modelId="{0853722E-DBF1-4AA4-B23D-9BC2ED1C7CF3}" type="presParOf" srcId="{1E039062-6588-49A7-A7D5-E6D556FBF2A7}" destId="{FC7FBE92-C173-40CC-B6E7-1D38E6347B0A}" srcOrd="7" destOrd="0" presId="urn:microsoft.com/office/officeart/2005/8/layout/list1"/>
    <dgm:cxn modelId="{1372A4EB-AAC1-4ACC-B133-EDD3CB950CC9}" type="presParOf" srcId="{1E039062-6588-49A7-A7D5-E6D556FBF2A7}" destId="{7AA0A4D7-764F-47F7-B663-A4D0E519F5DD}" srcOrd="8" destOrd="0" presId="urn:microsoft.com/office/officeart/2005/8/layout/list1"/>
    <dgm:cxn modelId="{D15AA7ED-0983-4CC6-88AF-C6E8069BC311}" type="presParOf" srcId="{7AA0A4D7-764F-47F7-B663-A4D0E519F5DD}" destId="{11032623-1F09-43B8-B9D5-9C40E928A64D}" srcOrd="0" destOrd="0" presId="urn:microsoft.com/office/officeart/2005/8/layout/list1"/>
    <dgm:cxn modelId="{6A8A2823-618C-4BF0-B844-41158C113F9B}" type="presParOf" srcId="{7AA0A4D7-764F-47F7-B663-A4D0E519F5DD}" destId="{47E88973-D6FC-4DA7-935B-4901EF986B69}" srcOrd="1" destOrd="0" presId="urn:microsoft.com/office/officeart/2005/8/layout/list1"/>
    <dgm:cxn modelId="{79D2A34F-8D99-4D7B-8D49-62892506D247}" type="presParOf" srcId="{1E039062-6588-49A7-A7D5-E6D556FBF2A7}" destId="{B5F97B07-39F8-4E3E-89B0-BC32EAFBB286}" srcOrd="9" destOrd="0" presId="urn:microsoft.com/office/officeart/2005/8/layout/list1"/>
    <dgm:cxn modelId="{104505E1-F774-4C51-B16F-4565E189B2E3}" type="presParOf" srcId="{1E039062-6588-49A7-A7D5-E6D556FBF2A7}" destId="{84727FCA-21F6-48A4-8918-3F29B162ECD3}" srcOrd="10" destOrd="0" presId="urn:microsoft.com/office/officeart/2005/8/layout/list1"/>
    <dgm:cxn modelId="{1B830F7D-E9B8-4B82-BBA5-5F1BE32D7E1D}" type="presParOf" srcId="{1E039062-6588-49A7-A7D5-E6D556FBF2A7}" destId="{11AB70B7-F271-4620-A5F0-4C4EF13A3ED2}" srcOrd="11" destOrd="0" presId="urn:microsoft.com/office/officeart/2005/8/layout/list1"/>
    <dgm:cxn modelId="{51F95A0A-48A1-4818-8873-B97C0D21B1E9}" type="presParOf" srcId="{1E039062-6588-49A7-A7D5-E6D556FBF2A7}" destId="{055F00C3-A051-48A0-A5C8-C69851A49772}" srcOrd="12" destOrd="0" presId="urn:microsoft.com/office/officeart/2005/8/layout/list1"/>
    <dgm:cxn modelId="{8638CE2B-FB91-4EFF-9C1C-D36EC5C0740E}" type="presParOf" srcId="{055F00C3-A051-48A0-A5C8-C69851A49772}" destId="{82BBA8AB-8979-4037-8ED3-F8D81E03957E}" srcOrd="0" destOrd="0" presId="urn:microsoft.com/office/officeart/2005/8/layout/list1"/>
    <dgm:cxn modelId="{0F8EADFC-5FA1-4376-8818-336E659E5287}" type="presParOf" srcId="{055F00C3-A051-48A0-A5C8-C69851A49772}" destId="{86B88DF7-DA18-42A7-B709-39AAB709DF2D}" srcOrd="1" destOrd="0" presId="urn:microsoft.com/office/officeart/2005/8/layout/list1"/>
    <dgm:cxn modelId="{E0CD1C2E-8B47-47C2-A8ED-5AE093938C9B}" type="presParOf" srcId="{1E039062-6588-49A7-A7D5-E6D556FBF2A7}" destId="{206439FE-6191-441E-95F2-0075ED6C4C11}" srcOrd="13" destOrd="0" presId="urn:microsoft.com/office/officeart/2005/8/layout/list1"/>
    <dgm:cxn modelId="{C8829374-2575-4E31-84D0-BC47190F6068}" type="presParOf" srcId="{1E039062-6588-49A7-A7D5-E6D556FBF2A7}" destId="{4E082BEB-7FC6-42CD-AF53-C464B30A6C67}" srcOrd="14" destOrd="0" presId="urn:microsoft.com/office/officeart/2005/8/layout/list1"/>
    <dgm:cxn modelId="{E479ED84-AA7F-47F7-85EC-4C9E82C3C6B1}" type="presParOf" srcId="{1E039062-6588-49A7-A7D5-E6D556FBF2A7}" destId="{28E2F7F4-FAF7-43FB-967C-0AEA804F9EAD}" srcOrd="15" destOrd="0" presId="urn:microsoft.com/office/officeart/2005/8/layout/list1"/>
    <dgm:cxn modelId="{85708062-73AB-4618-99B1-91BE488A345E}" type="presParOf" srcId="{1E039062-6588-49A7-A7D5-E6D556FBF2A7}" destId="{432A5222-38E2-48EB-981A-46FF037EF537}" srcOrd="16" destOrd="0" presId="urn:microsoft.com/office/officeart/2005/8/layout/list1"/>
    <dgm:cxn modelId="{05C1D7DD-974A-4F55-B2DB-1CE751F26A99}" type="presParOf" srcId="{432A5222-38E2-48EB-981A-46FF037EF537}" destId="{0024CE97-C548-4EE5-B0B9-865BA249A81B}" srcOrd="0" destOrd="0" presId="urn:microsoft.com/office/officeart/2005/8/layout/list1"/>
    <dgm:cxn modelId="{4BD4CD54-8793-409B-97E7-2FDC5F0977CA}" type="presParOf" srcId="{432A5222-38E2-48EB-981A-46FF037EF537}" destId="{84DAD7B4-D19B-419E-B22A-D93F3477EAA7}" srcOrd="1" destOrd="0" presId="urn:microsoft.com/office/officeart/2005/8/layout/list1"/>
    <dgm:cxn modelId="{BD1747E4-6240-4662-B3A1-149A485AADBB}" type="presParOf" srcId="{1E039062-6588-49A7-A7D5-E6D556FBF2A7}" destId="{C680ECFD-CB21-45C5-9941-F4A4EB0E8525}" srcOrd="17" destOrd="0" presId="urn:microsoft.com/office/officeart/2005/8/layout/list1"/>
    <dgm:cxn modelId="{0B4EB365-B273-4DD8-98DA-8608BFAD51D6}" type="presParOf" srcId="{1E039062-6588-49A7-A7D5-E6D556FBF2A7}" destId="{E9A3D2A1-A713-4849-BF55-91C0448E5A3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F7901-2385-41E8-8C5D-5E74ADE7B31B}">
      <dsp:nvSpPr>
        <dsp:cNvPr id="0" name=""/>
        <dsp:cNvSpPr/>
      </dsp:nvSpPr>
      <dsp:spPr>
        <a:xfrm>
          <a:off x="0" y="339792"/>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1"/>
            </a:rPr>
            <a:t>aka.ms/</a:t>
          </a:r>
          <a:r>
            <a:rPr lang="en-US" sz="1300" b="1" kern="1200" dirty="0" err="1">
              <a:hlinkClick xmlns:r="http://schemas.openxmlformats.org/officeDocument/2006/relationships" r:id="rId1"/>
            </a:rPr>
            <a:t>azuresqldocs</a:t>
          </a:r>
          <a:endParaRPr lang="en-US" sz="1300" kern="1200" dirty="0"/>
        </a:p>
      </dsp:txBody>
      <dsp:txXfrm>
        <a:off x="0" y="339792"/>
        <a:ext cx="5265598" cy="563062"/>
      </dsp:txXfrm>
    </dsp:sp>
    <dsp:sp modelId="{C034DE87-F68A-4F8F-A785-86C3FEB5B717}">
      <dsp:nvSpPr>
        <dsp:cNvPr id="0" name=""/>
        <dsp:cNvSpPr/>
      </dsp:nvSpPr>
      <dsp:spPr>
        <a:xfrm>
          <a:off x="263279" y="147912"/>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a:t>Azure SQL documentation</a:t>
          </a:r>
        </a:p>
      </dsp:txBody>
      <dsp:txXfrm>
        <a:off x="282013" y="166646"/>
        <a:ext cx="3648450" cy="346292"/>
      </dsp:txXfrm>
    </dsp:sp>
    <dsp:sp modelId="{1FE4CC00-5B3F-455E-BC13-9DECCAC00530}">
      <dsp:nvSpPr>
        <dsp:cNvPr id="0" name=""/>
        <dsp:cNvSpPr/>
      </dsp:nvSpPr>
      <dsp:spPr>
        <a:xfrm>
          <a:off x="0" y="1164935"/>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2"/>
            </a:rPr>
            <a:t>aka.ms/</a:t>
          </a:r>
          <a:r>
            <a:rPr lang="en-US" sz="1300" b="1" kern="1200" dirty="0" err="1">
              <a:hlinkClick xmlns:r="http://schemas.openxmlformats.org/officeDocument/2006/relationships" r:id="rId2"/>
            </a:rPr>
            <a:t>sqlworkshops</a:t>
          </a:r>
          <a:endParaRPr lang="en-US" sz="1300" kern="1200" dirty="0"/>
        </a:p>
      </dsp:txBody>
      <dsp:txXfrm>
        <a:off x="0" y="1164935"/>
        <a:ext cx="5265598" cy="563062"/>
      </dsp:txXfrm>
    </dsp:sp>
    <dsp:sp modelId="{7A938F0E-2CE6-4CB4-80F2-26DC4FD2A894}">
      <dsp:nvSpPr>
        <dsp:cNvPr id="0" name=""/>
        <dsp:cNvSpPr/>
      </dsp:nvSpPr>
      <dsp:spPr>
        <a:xfrm>
          <a:off x="263279" y="973055"/>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a:t>Try the Azure SQL Workshop</a:t>
          </a:r>
        </a:p>
      </dsp:txBody>
      <dsp:txXfrm>
        <a:off x="282013" y="991789"/>
        <a:ext cx="3648450" cy="346292"/>
      </dsp:txXfrm>
    </dsp:sp>
    <dsp:sp modelId="{84727FCA-21F6-48A4-8918-3F29B162ECD3}">
      <dsp:nvSpPr>
        <dsp:cNvPr id="0" name=""/>
        <dsp:cNvSpPr/>
      </dsp:nvSpPr>
      <dsp:spPr>
        <a:xfrm>
          <a:off x="0" y="1990077"/>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hlinkClick xmlns:r="http://schemas.openxmlformats.org/officeDocument/2006/relationships" r:id="rId3" action="ppaction://hlinkfile"/>
            </a:rPr>
            <a:t>aka.ms/AzureSQL4Beginners</a:t>
          </a:r>
          <a:endParaRPr lang="en-US" sz="1300" b="1" kern="1200" dirty="0"/>
        </a:p>
      </dsp:txBody>
      <dsp:txXfrm>
        <a:off x="0" y="1990077"/>
        <a:ext cx="5265598" cy="563062"/>
      </dsp:txXfrm>
    </dsp:sp>
    <dsp:sp modelId="{47E88973-D6FC-4DA7-935B-4901EF986B69}">
      <dsp:nvSpPr>
        <dsp:cNvPr id="0" name=""/>
        <dsp:cNvSpPr/>
      </dsp:nvSpPr>
      <dsp:spPr>
        <a:xfrm>
          <a:off x="263279" y="1798197"/>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t>Azure SQL for Beginners</a:t>
          </a:r>
        </a:p>
      </dsp:txBody>
      <dsp:txXfrm>
        <a:off x="282013" y="1816931"/>
        <a:ext cx="3648450" cy="346292"/>
      </dsp:txXfrm>
    </dsp:sp>
    <dsp:sp modelId="{4E082BEB-7FC6-42CD-AF53-C464B30A6C67}">
      <dsp:nvSpPr>
        <dsp:cNvPr id="0" name=""/>
        <dsp:cNvSpPr/>
      </dsp:nvSpPr>
      <dsp:spPr>
        <a:xfrm>
          <a:off x="0" y="2815220"/>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u="sng" kern="1200" dirty="0">
              <a:solidFill>
                <a:schemeClr val="accent1"/>
              </a:solidFill>
              <a:latin typeface="+mn-lt"/>
              <a:hlinkClick xmlns:r="http://schemas.openxmlformats.org/officeDocument/2006/relationships" r:id="rId4"/>
            </a:rPr>
            <a:t>aka.ms/</a:t>
          </a:r>
          <a:r>
            <a:rPr lang="en-US" sz="1300" b="1" u="sng" kern="1200" dirty="0" err="1">
              <a:solidFill>
                <a:schemeClr val="accent1"/>
              </a:solidFill>
              <a:latin typeface="+mn-lt"/>
            </a:rPr>
            <a:t>ChooseAzureSQL</a:t>
          </a:r>
          <a:endParaRPr lang="en-US" sz="1300" b="1" u="sng" kern="1200" dirty="0">
            <a:solidFill>
              <a:schemeClr val="accent1"/>
            </a:solidFill>
            <a:latin typeface="+mn-lt"/>
          </a:endParaRPr>
        </a:p>
      </dsp:txBody>
      <dsp:txXfrm>
        <a:off x="0" y="2815220"/>
        <a:ext cx="5265598" cy="563062"/>
      </dsp:txXfrm>
    </dsp:sp>
    <dsp:sp modelId="{86B88DF7-DA18-42A7-B709-39AAB709DF2D}">
      <dsp:nvSpPr>
        <dsp:cNvPr id="0" name=""/>
        <dsp:cNvSpPr/>
      </dsp:nvSpPr>
      <dsp:spPr>
        <a:xfrm>
          <a:off x="263279" y="2623340"/>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mn-lt"/>
            </a:rPr>
            <a:t>Choosing the Correct Tools</a:t>
          </a:r>
          <a:endParaRPr lang="en-US" sz="1300" kern="1200" dirty="0">
            <a:solidFill>
              <a:schemeClr val="bg1"/>
            </a:solidFill>
          </a:endParaRPr>
        </a:p>
      </dsp:txBody>
      <dsp:txXfrm>
        <a:off x="282013" y="2642074"/>
        <a:ext cx="3648450" cy="346292"/>
      </dsp:txXfrm>
    </dsp:sp>
    <dsp:sp modelId="{E9A3D2A1-A713-4849-BF55-91C0448E5A3E}">
      <dsp:nvSpPr>
        <dsp:cNvPr id="0" name=""/>
        <dsp:cNvSpPr/>
      </dsp:nvSpPr>
      <dsp:spPr>
        <a:xfrm>
          <a:off x="0" y="3640362"/>
          <a:ext cx="5265598" cy="563062"/>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8669" tIns="270764" rIns="408669" bIns="92456"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solidFill>
                <a:schemeClr val="accent1"/>
              </a:solidFill>
              <a:latin typeface="+mn-lt"/>
              <a:hlinkClick xmlns:r="http://schemas.openxmlformats.org/officeDocument/2006/relationships" r:id="rId5"/>
            </a:rPr>
            <a:t>aka.ms/</a:t>
          </a:r>
          <a:r>
            <a:rPr lang="en-US" sz="1300" b="1" kern="1200" dirty="0" err="1">
              <a:solidFill>
                <a:schemeClr val="accent1"/>
              </a:solidFill>
              <a:latin typeface="+mn-lt"/>
              <a:hlinkClick xmlns:r="http://schemas.openxmlformats.org/officeDocument/2006/relationships" r:id="rId5"/>
            </a:rPr>
            <a:t>dataexposed</a:t>
          </a:r>
          <a:endParaRPr lang="en-US" sz="1300" b="1" kern="1200" dirty="0">
            <a:solidFill>
              <a:schemeClr val="accent1"/>
            </a:solidFill>
            <a:latin typeface="+mn-lt"/>
          </a:endParaRPr>
        </a:p>
      </dsp:txBody>
      <dsp:txXfrm>
        <a:off x="0" y="3640362"/>
        <a:ext cx="5265598" cy="563062"/>
      </dsp:txXfrm>
    </dsp:sp>
    <dsp:sp modelId="{84DAD7B4-D19B-419E-B22A-D93F3477EAA7}">
      <dsp:nvSpPr>
        <dsp:cNvPr id="0" name=""/>
        <dsp:cNvSpPr/>
      </dsp:nvSpPr>
      <dsp:spPr>
        <a:xfrm>
          <a:off x="263279" y="3448482"/>
          <a:ext cx="3685918"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319" tIns="0" rIns="139319"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mn-lt"/>
            </a:rPr>
            <a:t>Data Exposed with Anna Hoffman</a:t>
          </a:r>
          <a:endParaRPr lang="en-US" sz="1300" b="1" u="sng" kern="1200" dirty="0">
            <a:solidFill>
              <a:schemeClr val="bg1"/>
            </a:solidFill>
            <a:latin typeface="+mn-lt"/>
          </a:endParaRPr>
        </a:p>
      </dsp:txBody>
      <dsp:txXfrm>
        <a:off x="282013" y="3467216"/>
        <a:ext cx="364845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23-08-2021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otuf3goxLs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ocial.technet.microsoft.com/wiki/contents/articles/1308.select-an-edition-of-sql-server-for-application-development/revision/7.aspx" TargetMode="External"/><Relationship Id="rId4" Type="http://schemas.openxmlformats.org/officeDocument/2006/relationships/hyperlink" Target="https://news.microsoft.com/2008/10/27/microsoft-unveils-windows-azure-at-professional-developers-conference/#IP8XlBTCMpvORgaV.9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1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add in </a:t>
            </a:r>
            <a:r>
              <a:rPr lang="en-US" err="1"/>
              <a:t>vcore</a:t>
            </a:r>
            <a:r>
              <a:rPr lang="en-US"/>
              <a:t> / storage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7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89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11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4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Existing offerings with provisioned compute allocate a fixed amount of compute resources for a fixed price and are billed per hour.  Over short time scales, provisioned compute databases must either overprovision resources at a cost in order to accommodate peak usage or under provision and risk poor performance.  Over longer time scales, provisioned compute databases can be rescaled, but this solution may require predicting usage patterns or writing custom logic to trigger rescaling operations based on a schedule or performance metrics.  This adds to development and operational complexity.</a:t>
            </a:r>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24</a:t>
            </a:fld>
            <a:endParaRPr lang="en-US" dirty="0"/>
          </a:p>
        </p:txBody>
      </p:sp>
    </p:spTree>
    <p:extLst>
      <p:ext uri="{BB962C8B-B14F-4D97-AF65-F5344CB8AC3E}">
        <p14:creationId xmlns:p14="http://schemas.microsoft.com/office/powerpoint/2010/main" val="2170687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25</a:t>
            </a:fld>
            <a:endParaRPr lang="en-US" dirty="0"/>
          </a:p>
        </p:txBody>
      </p:sp>
    </p:spTree>
    <p:extLst>
      <p:ext uri="{BB962C8B-B14F-4D97-AF65-F5344CB8AC3E}">
        <p14:creationId xmlns:p14="http://schemas.microsoft.com/office/powerpoint/2010/main" val="1803014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90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83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52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4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talk about Azure SQL and what to use when, let's briefly consider where it started. In 2008, at the </a:t>
            </a:r>
            <a:r>
              <a:rPr lang="en-US" sz="1200" b="0" i="0" u="none" strike="noStrike" kern="1200" dirty="0">
                <a:solidFill>
                  <a:schemeClr val="tx1"/>
                </a:solidFill>
                <a:effectLst/>
                <a:latin typeface="+mn-lt"/>
                <a:ea typeface="+mn-ea"/>
                <a:cs typeface="+mn-cs"/>
                <a:hlinkClick r:id="rId3"/>
              </a:rPr>
              <a:t>Microsoft Professional Developers Conference</a:t>
            </a:r>
            <a:r>
              <a:rPr lang="en-US" sz="1200" b="0" i="0" kern="1200" dirty="0">
                <a:solidFill>
                  <a:schemeClr val="tx1"/>
                </a:solidFill>
                <a:effectLst/>
                <a:latin typeface="+mn-lt"/>
                <a:ea typeface="+mn-ea"/>
                <a:cs typeface="+mn-cs"/>
              </a:rPr>
              <a:t>, Microsoft's Chief Software Architect (at the time) </a:t>
            </a:r>
            <a:r>
              <a:rPr lang="en-US" sz="1200" b="0" i="0" u="none" strike="noStrike" kern="1200" dirty="0">
                <a:solidFill>
                  <a:schemeClr val="tx1"/>
                </a:solidFill>
                <a:effectLst/>
                <a:latin typeface="+mn-lt"/>
                <a:ea typeface="+mn-ea"/>
                <a:cs typeface="+mn-cs"/>
                <a:hlinkClick r:id="rId4"/>
              </a:rPr>
              <a:t>Ray Ozzie announced</a:t>
            </a:r>
            <a:r>
              <a:rPr lang="en-US" sz="1200" b="0" i="0" kern="1200" dirty="0">
                <a:solidFill>
                  <a:schemeClr val="tx1"/>
                </a:solidFill>
                <a:effectLst/>
                <a:latin typeface="+mn-lt"/>
                <a:ea typeface="+mn-ea"/>
                <a:cs typeface="+mn-cs"/>
              </a:rPr>
              <a:t> the new cloud computing operating system, Windows Azure (or "Project Red Dog"), which was later changed to Microsoft Azure. One of the five key components of the Azure Services Platform launch was "Microsoft SQL Services." From the beginning, SQL has been a big part of Azure.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An explanation</a:t>
            </a:r>
            <a:r>
              <a:rPr lang="en-US" sz="1200" b="0" i="0" kern="1200" dirty="0">
                <a:solidFill>
                  <a:schemeClr val="tx1"/>
                </a:solidFill>
                <a:effectLst/>
                <a:latin typeface="+mn-lt"/>
                <a:ea typeface="+mn-ea"/>
                <a:cs typeface="+mn-cs"/>
              </a:rPr>
              <a:t> of when you would want to use the early Azure SQL Database (2010) is as follows: [Azure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 Any application that uses [Azure SQL Database] must have Internet access in order to connect to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explanation still remains valid today, though the capabilities around security, performance, availability, and scale have been enhanced greatly.</a:t>
            </a:r>
          </a:p>
          <a:p>
            <a:endParaRPr lang="en-US" dirty="0"/>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4</a:t>
            </a:fld>
            <a:endParaRPr lang="en-IN"/>
          </a:p>
        </p:txBody>
      </p:sp>
    </p:spTree>
    <p:extLst>
      <p:ext uri="{BB962C8B-B14F-4D97-AF65-F5344CB8AC3E}">
        <p14:creationId xmlns:p14="http://schemas.microsoft.com/office/powerpoint/2010/main" val="401438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SQL Database is a fully-managed platform-as-a-service.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means </a:t>
            </a:r>
            <a:r>
              <a:rPr lang="en-US" sz="1200" b="1" kern="1200" dirty="0">
                <a:solidFill>
                  <a:schemeClr val="tx1"/>
                </a:solidFill>
                <a:effectLst/>
                <a:latin typeface="+mn-lt"/>
                <a:ea typeface="+mn-ea"/>
                <a:cs typeface="+mn-cs"/>
              </a:rPr>
              <a:t>Microsoft operates SQL Server for you, </a:t>
            </a:r>
            <a:r>
              <a:rPr lang="en-US" sz="1200" kern="1200" dirty="0">
                <a:solidFill>
                  <a:schemeClr val="tx1"/>
                </a:solidFill>
                <a:effectLst/>
                <a:latin typeface="+mn-lt"/>
                <a:ea typeface="+mn-ea"/>
                <a:cs typeface="+mn-cs"/>
              </a:rPr>
              <a:t>assuming much of the daily maintenance, administration and infrastructure costs of your IT organization.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Quickly realize spend and operational efficiencies </a:t>
            </a:r>
            <a:r>
              <a:rPr lang="en-US" sz="1200" kern="1200" dirty="0">
                <a:solidFill>
                  <a:schemeClr val="tx1"/>
                </a:solidFill>
                <a:effectLst/>
                <a:latin typeface="+mn-lt"/>
                <a:ea typeface="+mn-ea"/>
                <a:cs typeface="+mn-cs"/>
              </a:rPr>
              <a:t>you may not have otherwise experienced with your on-premises or hosted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Along with </a:t>
            </a:r>
            <a:r>
              <a:rPr lang="en-US" sz="1200" b="1" kern="1200" dirty="0">
                <a:solidFill>
                  <a:schemeClr val="tx1"/>
                </a:solidFill>
                <a:effectLst/>
                <a:latin typeface="+mn-lt"/>
                <a:ea typeface="+mn-ea"/>
                <a:cs typeface="+mn-cs"/>
              </a:rPr>
              <a:t>ensured availability and performance, </a:t>
            </a:r>
            <a:r>
              <a:rPr lang="en-US" sz="1200" b="0" kern="1200" dirty="0">
                <a:solidFill>
                  <a:schemeClr val="tx1"/>
                </a:solidFill>
                <a:effectLst/>
                <a:latin typeface="+mn-lt"/>
                <a:ea typeface="+mn-ea"/>
                <a:cs typeface="+mn-cs"/>
              </a:rPr>
              <a:t>features of Azure SQL Database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Provisioning and resizing (w/ Azure Portal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Built-in auto HA (99.99%)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Automatic backup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Point-in-time-restore (database-level)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Active geo-replication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Intelligent performance optimization and security of your databases</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8/23/2021 12:58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3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1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49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10.xml"/><Relationship Id="rId4" Type="http://schemas.openxmlformats.org/officeDocument/2006/relationships/image" Target="../media/image32.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8134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29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862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994179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8/23/2021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56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470599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8/23/2021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6670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9074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751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2334129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2471552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430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07733607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02914081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359647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28034224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087705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39107966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13306541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007382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7210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59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9776081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754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161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9456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6983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242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8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2983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94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91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768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5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539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597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72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5661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10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31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2560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616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6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17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47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5978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45766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92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29182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1216866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1275004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80115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957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60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391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09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6582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18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26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83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68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527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82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24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1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77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5406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5639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8629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5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71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914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38491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635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9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570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6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46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961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57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16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50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82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7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35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493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597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935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59255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411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6226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57585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6354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8/23/2021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716985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4664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8/23/2021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8/23/2021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mailto:admin@DataPlatformGeeks.com?subject=Message%20from%20DPG%20Member" TargetMode="External"/><Relationship Id="rId3" Type="http://schemas.openxmlformats.org/officeDocument/2006/relationships/image" Target="../media/image1.png"/><Relationship Id="rId7" Type="http://schemas.openxmlformats.org/officeDocument/2006/relationships/hyperlink" Target="http://www.twitter.com/SQLServerGeek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hyperlink" Target="http://www.twitter.com/TheDataGeeks" TargetMode="External"/><Relationship Id="rId5" Type="http://schemas.openxmlformats.org/officeDocument/2006/relationships/hyperlink" Target="http://www.sqlservergeeks.com/" TargetMode="External"/><Relationship Id="rId10" Type="http://schemas.openxmlformats.org/officeDocument/2006/relationships/image" Target="../media/image3.png"/><Relationship Id="rId4" Type="http://schemas.openxmlformats.org/officeDocument/2006/relationships/hyperlink" Target="http://www.dataplatformgeeks.com/" TargetMode="Externa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image" Target="../media/image25.png"/><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image" Target="../media/image24.emf"/><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6" Type="http://schemas.openxmlformats.org/officeDocument/2006/relationships/image" Target="../media/image4.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theme" Target="../theme/theme11.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theme" Target="../theme/theme1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image" Target="../media/image4.emf"/><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theme" Target="../theme/theme13.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7.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7.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image" Target="../media/image7.emf"/><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5.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8.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theme" Target="../theme/theme9.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a:solidFill>
                  <a:srgbClr val="002060"/>
                </a:solidFill>
                <a:effectLst/>
                <a:latin typeface="Narkisim" pitchFamily="34" charset="-79"/>
                <a:cs typeface="Narkisim" pitchFamily="34" charset="-79"/>
                <a:hlinkClick r:id="rId4"/>
              </a:rPr>
              <a:t>www.DataPlatformGeeks.com</a:t>
            </a:r>
            <a:r>
              <a:rPr lang="en-US">
                <a:solidFill>
                  <a:srgbClr val="002060"/>
                </a:solidFill>
                <a:latin typeface="Narkisim" pitchFamily="34" charset="-79"/>
                <a:cs typeface="Narkisim" pitchFamily="34" charset="-79"/>
              </a:rPr>
              <a:t> </a:t>
            </a:r>
            <a:r>
              <a:rPr lang="en-US">
                <a:solidFill>
                  <a:schemeClr val="accent1">
                    <a:lumMod val="75000"/>
                  </a:schemeClr>
                </a:solidFill>
                <a:latin typeface="Narkisim" pitchFamily="34" charset="-79"/>
                <a:cs typeface="Narkisim" pitchFamily="34" charset="-79"/>
              </a:rPr>
              <a:t>|</a:t>
            </a:r>
            <a:r>
              <a:rPr lang="en-US">
                <a:solidFill>
                  <a:srgbClr val="002060"/>
                </a:solidFill>
                <a:latin typeface="Narkisim" pitchFamily="34" charset="-79"/>
                <a:cs typeface="Narkisim" pitchFamily="34" charset="-79"/>
              </a:rPr>
              <a:t> </a:t>
            </a:r>
            <a:r>
              <a:rPr lang="en-US" b="0" i="0" kern="1200">
                <a:solidFill>
                  <a:srgbClr val="002060"/>
                </a:solidFill>
                <a:effectLst/>
                <a:latin typeface="Narkisim" pitchFamily="34" charset="-79"/>
                <a:cs typeface="Narkisim" pitchFamily="34" charset="-79"/>
                <a:hlinkClick r:id="rId5"/>
              </a:rPr>
              <a:t>www.SQLServerGeeks.com</a:t>
            </a:r>
            <a:r>
              <a:rPr lang="en-US" b="0" i="0" kern="1200">
                <a:solidFill>
                  <a:srgbClr val="002060"/>
                </a:solidFill>
                <a:effectLst/>
                <a:latin typeface="Narkisim" pitchFamily="34" charset="-79"/>
                <a:cs typeface="Narkisim" pitchFamily="34" charset="-79"/>
              </a:rPr>
              <a:t> </a:t>
            </a:r>
            <a:endParaRPr lang="en-IN" b="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itchFamily="34" charset="0"/>
                <a:ea typeface="Segoe UI" pitchFamily="34" charset="0"/>
                <a:cs typeface="Segoe UI" pitchFamily="34" charset="0"/>
                <a:hlinkClick r:id="rId6"/>
              </a:rPr>
              <a:t>@</a:t>
            </a:r>
            <a:r>
              <a:rPr lang="en-US" sz="1400" err="1">
                <a:latin typeface="Segoe UI" pitchFamily="34" charset="0"/>
                <a:ea typeface="Segoe UI" pitchFamily="34" charset="0"/>
                <a:cs typeface="Segoe UI" pitchFamily="34" charset="0"/>
                <a:hlinkClick r:id="rId6"/>
              </a:rPr>
              <a:t>TheDataGeeks</a:t>
            </a:r>
            <a:r>
              <a:rPr lang="en-US" sz="140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hlinkClick r:id="rId7"/>
              </a:rPr>
              <a:t>@SQLServerGeeks</a:t>
            </a:r>
            <a:r>
              <a:rPr lang="en-US" sz="1350">
                <a:latin typeface="Segoe UI" pitchFamily="34" charset="0"/>
                <a:ea typeface="Segoe UI" pitchFamily="34" charset="0"/>
                <a:cs typeface="Segoe UI" pitchFamily="34" charset="0"/>
              </a:rPr>
              <a:t>  |  </a:t>
            </a:r>
            <a:r>
              <a:rPr lang="en-US" sz="1350">
                <a:latin typeface="Segoe UI" pitchFamily="34" charset="0"/>
                <a:ea typeface="Segoe UI" pitchFamily="34" charset="0"/>
                <a:cs typeface="Segoe UI" pitchFamily="34" charset="0"/>
                <a:hlinkClick r:id="rId8"/>
              </a:rPr>
              <a:t>admin@DataPlatformGeeks.com</a:t>
            </a:r>
            <a:endParaRPr lang="en-IN" sz="135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3713769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021414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0549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79132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4879" r:id="rId24"/>
    <p:sldLayoutId id="2147484880" r:id="rId25"/>
    <p:sldLayoutId id="2147484881" r:id="rId26"/>
    <p:sldLayoutId id="2147484882" r:id="rId27"/>
    <p:sldLayoutId id="2147483820"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4883" r:id="rId42"/>
    <p:sldLayoutId id="2147484885"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90" r:id="rId25"/>
    <p:sldLayoutId id="2147483891" r:id="rId26"/>
    <p:sldLayoutId id="2147483892"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97.xml"/><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67.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75.xml"/><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4.xml"/><Relationship Id="rId1" Type="http://schemas.openxmlformats.org/officeDocument/2006/relationships/slideLayout" Target="../slideLayouts/slideLayout26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97.xml"/><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6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hyperlink" Target="https://azure.microsoft.com/en-us/resources/forrester-tei-sql-database-managed-instanc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67.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7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7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133.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77.xml"/><Relationship Id="rId6" Type="http://schemas.openxmlformats.org/officeDocument/2006/relationships/hyperlink" Target="aka.ms/sqlWorkshops" TargetMode="External"/><Relationship Id="rId5" Type="http://schemas.openxmlformats.org/officeDocument/2006/relationships/hyperlink" Target="Aka.ms/azureSQLfundamentals" TargetMode="Externa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7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6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0.svg"/><Relationship Id="rId7" Type="http://schemas.openxmlformats.org/officeDocument/2006/relationships/image" Target="../media/image46.svg"/><Relationship Id="rId2" Type="http://schemas.openxmlformats.org/officeDocument/2006/relationships/image" Target="../media/image60.png"/><Relationship Id="rId1" Type="http://schemas.openxmlformats.org/officeDocument/2006/relationships/slideLayout" Target="../slideLayouts/slideLayout267.xml"/><Relationship Id="rId6" Type="http://schemas.openxmlformats.org/officeDocument/2006/relationships/image" Target="../media/image63.png"/><Relationship Id="rId11" Type="http://schemas.openxmlformats.org/officeDocument/2006/relationships/image" Target="../media/image44.svg"/><Relationship Id="rId5" Type="http://schemas.openxmlformats.org/officeDocument/2006/relationships/image" Target="../media/image62.sv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sv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techcommunity.microsoft.com/t5/azure-migration/sql-server-best-options-for-database-migration-into-azure/ba-p/1497339" TargetMode="External"/><Relationship Id="rId7" Type="http://schemas.openxmlformats.org/officeDocument/2006/relationships/hyperlink" Target="https://www.youtube.com/watch?v=E23D9iXSCJQ" TargetMode="External"/><Relationship Id="rId2" Type="http://schemas.openxmlformats.org/officeDocument/2006/relationships/notesSlide" Target="../notesSlides/notesSlide30.xml"/><Relationship Id="rId1" Type="http://schemas.openxmlformats.org/officeDocument/2006/relationships/slideLayout" Target="../slideLayouts/slideLayout294.xml"/><Relationship Id="rId6" Type="http://schemas.openxmlformats.org/officeDocument/2006/relationships/hyperlink" Target="https://www.youtube.com/watch?v=W8feSZXm2Ec" TargetMode="External"/><Relationship Id="rId5" Type="http://schemas.openxmlformats.org/officeDocument/2006/relationships/hyperlink" Target="https://www.youtube.com/watch?v=v1Yvvo9e1gQ" TargetMode="External"/><Relationship Id="rId4" Type="http://schemas.openxmlformats.org/officeDocument/2006/relationships/hyperlink" Target="https://www.youtube.com/watch?v=Z9AFnKI7sfI"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67.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6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67.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67.xml"/><Relationship Id="rId4" Type="http://schemas.openxmlformats.org/officeDocument/2006/relationships/hyperlink" Target="https://aka.ms/AzureSQLfami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488341" y="1635896"/>
            <a:ext cx="11493167" cy="1793104"/>
          </a:xfrm>
        </p:spPr>
        <p:txBody>
          <a:bodyPr/>
          <a:lstStyle/>
          <a:p>
            <a:br>
              <a:rPr lang="en-US" dirty="0">
                <a:solidFill>
                  <a:schemeClr val="bg2"/>
                </a:solidFill>
              </a:rPr>
            </a:br>
            <a:r>
              <a:rPr lang="en-US" dirty="0">
                <a:solidFill>
                  <a:schemeClr val="bg2"/>
                </a:solidFill>
              </a:rPr>
              <a:t>Introduction to the Azure SQL Family</a:t>
            </a:r>
            <a:br>
              <a:rPr lang="en-US" dirty="0"/>
            </a:br>
            <a:endParaRPr lang="en-US" sz="2400" dirty="0">
              <a:solidFill>
                <a:schemeClr val="accent1"/>
              </a:solidFill>
            </a:endParaRP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SQL Server on Azure Virtual Machines</a:t>
            </a:r>
            <a:endParaRPr lang="en-US" sz="2800" dirty="0">
              <a:solidFill>
                <a:schemeClr val="accent1"/>
              </a:solidFill>
            </a:endParaRPr>
          </a:p>
        </p:txBody>
      </p:sp>
      <p:pic>
        <p:nvPicPr>
          <p:cNvPr id="2" name="Graphic 1">
            <a:extLst>
              <a:ext uri="{FF2B5EF4-FFF2-40B4-BE49-F238E27FC236}">
                <a16:creationId xmlns:a16="http://schemas.microsoft.com/office/drawing/2014/main" id="{B7F0A781-1E49-4A97-BCED-C4CD791265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216" y="621939"/>
            <a:ext cx="788876" cy="784473"/>
          </a:xfrm>
          <a:prstGeom prst="rect">
            <a:avLst/>
          </a:prstGeom>
        </p:spPr>
      </p:pic>
    </p:spTree>
    <p:extLst>
      <p:ext uri="{BB962C8B-B14F-4D97-AF65-F5344CB8AC3E}">
        <p14:creationId xmlns:p14="http://schemas.microsoft.com/office/powerpoint/2010/main" val="9817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Free Extended Security Updates for SQL Server 2008/R2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Automated Backups and Security Updates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Point in Time Restore with Azure Backup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Accelerated storage performance with Azure Blob Caching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435 percent overall return on an Azure IaaS investment over five years</a:t>
            </a:r>
            <a:r>
              <a:rPr kumimoji="0" lang="en-US" sz="1200" b="0" i="0" u="none" strike="noStrike" kern="1200" cap="none" spc="0" normalizeH="0" baseline="30000" noProof="0" dirty="0">
                <a:ln>
                  <a:noFill/>
                </a:ln>
                <a:solidFill>
                  <a:srgbClr val="000000"/>
                </a:solidFill>
                <a:effectLst/>
                <a:uLnTx/>
                <a:uFillTx/>
                <a:latin typeface="Segoe UI"/>
                <a:ea typeface="+mn-ea"/>
                <a:cs typeface="+mn-cs"/>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and OS server access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Expansive SQL and OS versions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Linux, Containers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File stream, DTC, and Simple Recovery model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dirty="0"/>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Unlock Licensing and Edition Flexibility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Memory or Storage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Blob Read Caching for data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Tempdb</a:t>
            </a:r>
            <a:r>
              <a:rPr kumimoji="0" lang="en-US" sz="1200" b="0" i="0" u="none" strike="noStrike" kern="1200" cap="none" spc="0" normalizeH="0" baseline="0" noProof="0">
                <a:ln>
                  <a:noFill/>
                </a:ln>
                <a:solidFill>
                  <a:prstClr val="black"/>
                </a:solidFill>
                <a:effectLst/>
                <a:uLnTx/>
                <a:uFillTx/>
                <a:latin typeface="Segoe UI"/>
                <a:ea typeface="+mn-ea"/>
                <a:cs typeface="+mn-cs"/>
              </a:rPr>
              <a:t>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Networks to integrate with on-premises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Storage built-in DR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Backup and Automated backups to Azure Blob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File-Snapshot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Failover Cluster Instance with Azure Premium File Share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963384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Azure SQL Managed Instance</a:t>
            </a:r>
            <a:endParaRPr lang="en-US" sz="2800" dirty="0">
              <a:solidFill>
                <a:schemeClr val="accent1"/>
              </a:solidFill>
            </a:endParaRPr>
          </a:p>
        </p:txBody>
      </p:sp>
      <p:pic>
        <p:nvPicPr>
          <p:cNvPr id="3" name="Graphic 2">
            <a:extLst>
              <a:ext uri="{FF2B5EF4-FFF2-40B4-BE49-F238E27FC236}">
                <a16:creationId xmlns:a16="http://schemas.microsoft.com/office/drawing/2014/main" id="{7659DEFC-E499-4D32-A6C7-6E14A00DB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29636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 zero downtime migration using log shipping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business continuity with failover 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Projected return on investment of 212 percent over three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instance or 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74010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a:effectLst>
            <a:outerShdw blurRad="50800" dist="38100" dir="5400000" algn="t" rotWithShape="0">
              <a:prstClr val="black">
                <a:alpha val="40000"/>
              </a:prstClr>
            </a:outerShdw>
          </a:effectLst>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A7D4B58-9AF2-4DF2-BF3A-5DBD8BB41A06}"/>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A2DB05B0-3EA5-4034-89E9-2EF784F9598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3B37DEC-D5B9-44F8-BCD3-39172139B47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F459B1F-64CB-4959-AAF8-91F59BFAC54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D086A9E-45FC-4D20-A4C9-A120FA5B71E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02F4B4EE-C6BC-4CB3-AF4A-B09B2888C5A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F4430D7B-4ECF-4FA7-A119-F4D38D0A4A7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EFD95593-8DB0-4FBE-AA40-A68656A3952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0406D965-5554-47D9-A12A-18D810B63350}"/>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070EE9BC-F466-411B-B3DD-9802995CBB5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9B8EF810-BE79-4E97-B047-E41B8EC895D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50413FA4-CBB0-4416-8952-6B337AFCA0D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423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Azure SQL Database</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085" y="653701"/>
            <a:ext cx="701096" cy="697183"/>
          </a:xfrm>
          <a:prstGeom prst="rect">
            <a:avLst/>
          </a:prstGeom>
        </p:spPr>
      </p:pic>
    </p:spTree>
    <p:extLst>
      <p:ext uri="{BB962C8B-B14F-4D97-AF65-F5344CB8AC3E}">
        <p14:creationId xmlns:p14="http://schemas.microsoft.com/office/powerpoint/2010/main" val="294339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highest availability SLA of 99.995%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only business continuity SLA with 5 second RPO and 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Price-performance leader for mission-critical workloads while costing up to 86 percent less than AWS RDS (</a:t>
            </a:r>
            <a:r>
              <a:rPr kumimoji="0" lang="en-US" sz="1200" b="0" i="0" u="none" strike="noStrike" kern="1200" cap="none" spc="0" normalizeH="0" baseline="0" noProof="0" err="1">
                <a:ln>
                  <a:noFill/>
                </a:ln>
                <a:solidFill>
                  <a:srgbClr val="000000"/>
                </a:solidFill>
                <a:effectLst/>
                <a:uLnTx/>
                <a:uFillTx/>
                <a:latin typeface="Segoe UI"/>
                <a:ea typeface="+mn-ea"/>
                <a:cs typeface="+mn-cs"/>
              </a:rPr>
              <a:t>GigaOm</a:t>
            </a: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database or 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Private link support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6080566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Azure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a:t>
            </a:r>
            <a:r>
              <a:rPr kumimoji="0" lang="en-US" sz="1400" b="0" i="0" u="none" strike="noStrike" kern="1200" cap="none" spc="0" normalizeH="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rPr>
              <a:t>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 Option*</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2400850" cy="184666"/>
          </a:xfrm>
          <a:prstGeom prst="rect">
            <a:avLst/>
          </a:prstGeom>
          <a:noFill/>
          <a:effectLst>
            <a:outerShdw blurRad="50800" dist="38100" dir="5400000" algn="t" rotWithShape="0">
              <a:prstClr val="black">
                <a:alpha val="40000"/>
              </a:prst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currently in managed instance</a:t>
            </a:r>
          </a:p>
        </p:txBody>
      </p:sp>
      <p:grpSp>
        <p:nvGrpSpPr>
          <p:cNvPr id="61" name="Group 60">
            <a:extLst>
              <a:ext uri="{FF2B5EF4-FFF2-40B4-BE49-F238E27FC236}">
                <a16:creationId xmlns:a16="http://schemas.microsoft.com/office/drawing/2014/main" id="{50C463F3-F5D9-4DCD-B062-DF34AED7C279}"/>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ACC2A867-74AE-45ED-BBC0-FB3D33CED11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F199A53E-0AEC-4B0B-83A9-CD49915B4B8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1E055EB-0C19-4B33-A112-941B76E5C7B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71BDF8F7-C199-4664-8BD4-3CFFF58A5623}"/>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25EA30C0-2078-4A23-B3C0-A982848AAE9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E7F84E56-9BE8-40CD-9BE1-C5872BB4721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2A5806A0-1A51-4364-B19F-8F44BE9879D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C9157E83-2EE2-413D-BD3A-866CF0394E0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CD9F4FB0-112B-4CF6-8B05-BBACFD8A281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D8FC7E3C-BD98-45A8-8595-5446818568B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9371977F-C671-41B4-972A-3A41B7CEB4E9}"/>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53750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Configuration Options- Azure SQL Database</a:t>
            </a:r>
          </a:p>
        </p:txBody>
      </p:sp>
      <p:grpSp>
        <p:nvGrpSpPr>
          <p:cNvPr id="91" name="Group 90">
            <a:extLst>
              <a:ext uri="{FF2B5EF4-FFF2-40B4-BE49-F238E27FC236}">
                <a16:creationId xmlns:a16="http://schemas.microsoft.com/office/drawing/2014/main" id="{DEBFFC1C-3771-4B47-83BC-AA785E5EDF7E}"/>
              </a:ext>
            </a:extLst>
          </p:cNvPr>
          <p:cNvGrpSpPr/>
          <p:nvPr/>
        </p:nvGrpSpPr>
        <p:grpSpPr>
          <a:xfrm>
            <a:off x="0" y="6215635"/>
            <a:ext cx="11444140" cy="324677"/>
            <a:chOff x="0" y="6058468"/>
            <a:chExt cx="11444140" cy="324677"/>
          </a:xfrm>
        </p:grpSpPr>
        <p:cxnSp>
          <p:nvCxnSpPr>
            <p:cNvPr id="92" name="Straight Arrow Connector 91">
              <a:extLst>
                <a:ext uri="{FF2B5EF4-FFF2-40B4-BE49-F238E27FC236}">
                  <a16:creationId xmlns:a16="http://schemas.microsoft.com/office/drawing/2014/main" id="{ABCE8B38-1BA0-4073-A294-D52033CB57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836D2D89-8C8D-4A19-B1E3-FADCC77D3CE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A028BD47-67DE-43F4-A11E-F69A785615E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580A8F08-E06C-416E-9EB8-FA97BB6E4D2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72B1A336-3382-40BF-9FA2-D75DA9AF6CC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6C12320-6F76-4805-A80C-0029F19D7B7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898908ED-3748-46D4-9F8C-7017BDEA422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9" name="TextBox 98">
              <a:extLst>
                <a:ext uri="{FF2B5EF4-FFF2-40B4-BE49-F238E27FC236}">
                  <a16:creationId xmlns:a16="http://schemas.microsoft.com/office/drawing/2014/main" id="{9D7B93CD-5D42-4B46-A5D8-C9315375638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100" name="TextBox 99">
              <a:extLst>
                <a:ext uri="{FF2B5EF4-FFF2-40B4-BE49-F238E27FC236}">
                  <a16:creationId xmlns:a16="http://schemas.microsoft.com/office/drawing/2014/main" id="{6BDF3B08-ADA4-415A-B2C7-ECCFB4BB94C6}"/>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01" name="TextBox 100">
              <a:extLst>
                <a:ext uri="{FF2B5EF4-FFF2-40B4-BE49-F238E27FC236}">
                  <a16:creationId xmlns:a16="http://schemas.microsoft.com/office/drawing/2014/main" id="{B8049E53-59CA-4752-B92E-BD351AD6DAB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102" name="TextBox 101">
              <a:extLst>
                <a:ext uri="{FF2B5EF4-FFF2-40B4-BE49-F238E27FC236}">
                  <a16:creationId xmlns:a16="http://schemas.microsoft.com/office/drawing/2014/main" id="{DEB9B522-4C44-45FF-BF50-5069AFE4A1FA}"/>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grpSp>
        <p:nvGrpSpPr>
          <p:cNvPr id="10" name="Group 9">
            <a:extLst>
              <a:ext uri="{FF2B5EF4-FFF2-40B4-BE49-F238E27FC236}">
                <a16:creationId xmlns:a16="http://schemas.microsoft.com/office/drawing/2014/main" id="{827E04B7-5736-40B1-9B97-3DC95141B104}"/>
              </a:ext>
            </a:extLst>
          </p:cNvPr>
          <p:cNvGrpSpPr/>
          <p:nvPr/>
        </p:nvGrpSpPr>
        <p:grpSpPr>
          <a:xfrm>
            <a:off x="1064438" y="1168222"/>
            <a:ext cx="10129381" cy="4840285"/>
            <a:chOff x="864946" y="1147270"/>
            <a:chExt cx="10462108" cy="4972267"/>
          </a:xfrm>
        </p:grpSpPr>
        <p:pic>
          <p:nvPicPr>
            <p:cNvPr id="7" name="Picture 6">
              <a:extLst>
                <a:ext uri="{FF2B5EF4-FFF2-40B4-BE49-F238E27FC236}">
                  <a16:creationId xmlns:a16="http://schemas.microsoft.com/office/drawing/2014/main" id="{1F35ACD1-8069-4BA7-89CC-AF249CCD7B42}"/>
                </a:ext>
              </a:extLst>
            </p:cNvPr>
            <p:cNvPicPr>
              <a:picLocks noChangeAspect="1"/>
            </p:cNvPicPr>
            <p:nvPr/>
          </p:nvPicPr>
          <p:blipFill>
            <a:blip r:embed="rId3"/>
            <a:stretch>
              <a:fillRect/>
            </a:stretch>
          </p:blipFill>
          <p:spPr>
            <a:xfrm>
              <a:off x="864946" y="1147270"/>
              <a:ext cx="10462108" cy="4836195"/>
            </a:xfrm>
            <a:prstGeom prst="rect">
              <a:avLst/>
            </a:prstGeom>
          </p:spPr>
        </p:pic>
        <p:sp>
          <p:nvSpPr>
            <p:cNvPr id="9" name="Rectangle 8">
              <a:extLst>
                <a:ext uri="{FF2B5EF4-FFF2-40B4-BE49-F238E27FC236}">
                  <a16:creationId xmlns:a16="http://schemas.microsoft.com/office/drawing/2014/main" id="{9F50ABDB-F50B-48C6-B3AB-1D8799BF1AE0}"/>
                </a:ext>
              </a:extLst>
            </p:cNvPr>
            <p:cNvSpPr/>
            <p:nvPr/>
          </p:nvSpPr>
          <p:spPr bwMode="auto">
            <a:xfrm>
              <a:off x="864946" y="5638800"/>
              <a:ext cx="435534" cy="480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77088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40BDB0-9198-4D64-A15B-157817C0240F}"/>
              </a:ext>
            </a:extLst>
          </p:cNvPr>
          <p:cNvSpPr txBox="1"/>
          <p:nvPr/>
        </p:nvSpPr>
        <p:spPr>
          <a:xfrm>
            <a:off x="7059307" y="2351785"/>
            <a:ext cx="4553857" cy="260071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400" dirty="0">
                <a:solidFill>
                  <a:srgbClr val="0563C1"/>
                </a:solidFill>
                <a:latin typeface="Segoe UI"/>
              </a:rPr>
              <a:t>Serverless and Elastic Pools</a:t>
            </a:r>
            <a:endParaRPr kumimoji="0" lang="en-US" sz="2400" b="0" i="0" u="none" strike="noStrike" kern="1200" cap="none" spc="0" normalizeH="0" baseline="0" noProof="0" dirty="0">
              <a:ln>
                <a:noFill/>
              </a:ln>
              <a:solidFill>
                <a:srgbClr val="0563C1"/>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Comparison and summary </a:t>
            </a:r>
          </a:p>
        </p:txBody>
      </p:sp>
      <p:pic>
        <p:nvPicPr>
          <p:cNvPr id="6" name="Picture 2" descr="See the source image">
            <a:extLst>
              <a:ext uri="{FF2B5EF4-FFF2-40B4-BE49-F238E27FC236}">
                <a16:creationId xmlns:a16="http://schemas.microsoft.com/office/drawing/2014/main" id="{B2C4E802-A4D8-4EE0-8765-43B02153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36" y="2183700"/>
            <a:ext cx="6104289" cy="323168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3BF740DF-F02B-4F75-B4EB-31DBC9CCED82}"/>
              </a:ext>
            </a:extLst>
          </p:cNvPr>
          <p:cNvSpPr>
            <a:spLocks noGrp="1"/>
          </p:cNvSpPr>
          <p:nvPr>
            <p:ph type="title"/>
          </p:nvPr>
        </p:nvSpPr>
        <p:spPr>
          <a:xfrm>
            <a:off x="578836" y="531454"/>
            <a:ext cx="11018520" cy="498598"/>
          </a:xfrm>
        </p:spPr>
        <p:txBody>
          <a:bodyPr/>
          <a:lstStyle/>
          <a:p>
            <a:r>
              <a:rPr lang="en-US" dirty="0">
                <a:solidFill>
                  <a:schemeClr val="bg1"/>
                </a:solidFill>
              </a:rPr>
              <a:t>Today’s Agenda</a:t>
            </a:r>
            <a:endParaRPr lang="en-US" dirty="0">
              <a:gradFill flip="none" rotWithShape="1">
                <a:gsLst>
                  <a:gs pos="62564">
                    <a:schemeClr val="tx1"/>
                  </a:gs>
                  <a:gs pos="55000">
                    <a:schemeClr val="tx1"/>
                  </a:gs>
                </a:gsLst>
                <a:lin ang="5400000" scaled="0"/>
                <a:tileRect/>
              </a:gradFill>
            </a:endParaRPr>
          </a:p>
        </p:txBody>
      </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err="1">
                <a:ln w="3175">
                  <a:noFill/>
                </a:ln>
                <a:solidFill>
                  <a:srgbClr val="000000"/>
                </a:solidFill>
                <a:effectLst/>
                <a:uLnTx/>
                <a:uFillTx/>
                <a:latin typeface="Segoe UI Semibold"/>
                <a:ea typeface="+mn-ea"/>
                <a:cs typeface="Segoe UI" pitchFamily="34" charset="0"/>
              </a:rPr>
              <a:t>vCore</a:t>
            </a: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 Purchasing Model</a:t>
            </a:r>
          </a:p>
        </p:txBody>
      </p:sp>
      <p:grpSp>
        <p:nvGrpSpPr>
          <p:cNvPr id="77" name="Group 76">
            <a:extLst>
              <a:ext uri="{FF2B5EF4-FFF2-40B4-BE49-F238E27FC236}">
                <a16:creationId xmlns:a16="http://schemas.microsoft.com/office/drawing/2014/main" id="{AA80E325-8B85-45C2-A9DD-FD0E30C24175}"/>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3AA85120-98AE-46CE-A87B-2D63502EA7E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6ED506C-82D8-48F3-8C0D-B599C34996F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6F562372-69BC-4712-B96A-0129DF151C6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17653A29-4063-4F7F-8995-9B17A09C84C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918EFF4F-5B00-44F1-B14E-0917F093324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71BEADDC-5A2C-4650-BFAA-A6CB30CA7A1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B242079-CF22-42E6-9BAD-A0214FECCDD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D00C197E-BF5D-497D-AE3C-6D8A3D6C31EF}"/>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9CDD9E02-7F5D-43B0-9725-CAE63642364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FD36C35E-95D3-42A7-8D55-4D1BE1E053AD}"/>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F78A8AE7-0015-45C7-B6DD-68E766F8E7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pic>
        <p:nvPicPr>
          <p:cNvPr id="7" name="Picture 6">
            <a:extLst>
              <a:ext uri="{FF2B5EF4-FFF2-40B4-BE49-F238E27FC236}">
                <a16:creationId xmlns:a16="http://schemas.microsoft.com/office/drawing/2014/main" id="{C7803372-2169-4B02-80BE-241726FFD7E3}"/>
              </a:ext>
            </a:extLst>
          </p:cNvPr>
          <p:cNvPicPr>
            <a:picLocks noChangeAspect="1"/>
          </p:cNvPicPr>
          <p:nvPr/>
        </p:nvPicPr>
        <p:blipFill>
          <a:blip r:embed="rId3"/>
          <a:stretch>
            <a:fillRect/>
          </a:stretch>
        </p:blipFill>
        <p:spPr>
          <a:xfrm>
            <a:off x="1771275" y="2339245"/>
            <a:ext cx="8649450" cy="2179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51948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Azure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124649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dirty="0">
                <a:ln>
                  <a:noFill/>
                </a:ln>
                <a:solidFill>
                  <a:srgbClr val="000000"/>
                </a:solidFill>
                <a:effectLst/>
                <a:uLnTx/>
                <a:uFillTx/>
                <a:latin typeface="Segoe UI"/>
                <a:ea typeface="+mn-ea"/>
                <a:cs typeface="+mn-cs"/>
              </a:rPr>
              <a:t>D</a:t>
            </a:r>
            <a:r>
              <a:rPr kumimoji="0" lang="en-US" sz="1200" b="0" i="0" u="none" strike="noStrike" kern="1200" cap="none" spc="0" normalizeH="0" baseline="0" noProof="0" dirty="0">
                <a:ln>
                  <a:noFill/>
                </a:ln>
                <a:solidFill>
                  <a:srgbClr val="000000"/>
                </a:solidFill>
                <a:effectLst/>
                <a:uLnTx/>
                <a:uFillTx/>
                <a:latin typeface="Segoe UI"/>
                <a:ea typeface="+mn-ea"/>
                <a:cs typeface="+mn-cs"/>
              </a:rPr>
              <a:t>TU sizing offers simplicity of choice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dirty="0">
                <a:solidFill>
                  <a:srgbClr val="000000"/>
                </a:solidFill>
                <a:latin typeface="Segoe UI"/>
              </a:rPr>
              <a:t>Not </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64" name="Group 63">
            <a:extLst>
              <a:ext uri="{FF2B5EF4-FFF2-40B4-BE49-F238E27FC236}">
                <a16:creationId xmlns:a16="http://schemas.microsoft.com/office/drawing/2014/main" id="{8CE0E53D-FD09-456B-92B2-B9CF018931EF}"/>
              </a:ext>
            </a:extLst>
          </p:cNvPr>
          <p:cNvGrpSpPr/>
          <p:nvPr/>
        </p:nvGrpSpPr>
        <p:grpSpPr>
          <a:xfrm>
            <a:off x="0" y="6215635"/>
            <a:ext cx="11444140" cy="324677"/>
            <a:chOff x="0" y="6058468"/>
            <a:chExt cx="11444140" cy="324677"/>
          </a:xfrm>
        </p:grpSpPr>
        <p:cxnSp>
          <p:nvCxnSpPr>
            <p:cNvPr id="91" name="Straight Arrow Connector 90">
              <a:extLst>
                <a:ext uri="{FF2B5EF4-FFF2-40B4-BE49-F238E27FC236}">
                  <a16:creationId xmlns:a16="http://schemas.microsoft.com/office/drawing/2014/main" id="{E0A5EC6A-B5CF-4738-A6E1-AEEBA43376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EAAF64B-8FD8-4DCE-8AD0-73538762163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99B9D013-0626-4815-AD8E-DF478FC5696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D2D5F4CD-907B-4F36-B6CD-6732A9A7E427}"/>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5C47A8D2-285B-4AD3-92B3-04AB02B49EA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8A364B7F-1418-49ED-ACAA-8FE8F8E83DD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3E8A5781-5C09-498B-832C-CF854043003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8" name="TextBox 97">
              <a:extLst>
                <a:ext uri="{FF2B5EF4-FFF2-40B4-BE49-F238E27FC236}">
                  <a16:creationId xmlns:a16="http://schemas.microsoft.com/office/drawing/2014/main" id="{8BA404B1-A57D-4EC6-A547-25F915AD28BF}"/>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99" name="TextBox 98">
              <a:extLst>
                <a:ext uri="{FF2B5EF4-FFF2-40B4-BE49-F238E27FC236}">
                  <a16:creationId xmlns:a16="http://schemas.microsoft.com/office/drawing/2014/main" id="{E32AF2B3-02B1-48A2-98D6-1449BF315A7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00" name="TextBox 99">
              <a:extLst>
                <a:ext uri="{FF2B5EF4-FFF2-40B4-BE49-F238E27FC236}">
                  <a16:creationId xmlns:a16="http://schemas.microsoft.com/office/drawing/2014/main" id="{D11776BC-8EB5-45DF-AFD8-666D75CE2FD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101" name="TextBox 100">
              <a:extLst>
                <a:ext uri="{FF2B5EF4-FFF2-40B4-BE49-F238E27FC236}">
                  <a16:creationId xmlns:a16="http://schemas.microsoft.com/office/drawing/2014/main" id="{21BC33B7-6641-4CE6-9288-F20C39BF7B2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979683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Future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Gen5</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limit</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FUTURE</a:t>
              </a:r>
            </a:p>
          </p:txBody>
        </p:sp>
      </p:grpSp>
      <p:grpSp>
        <p:nvGrpSpPr>
          <p:cNvPr id="86" name="Group 85">
            <a:extLst>
              <a:ext uri="{FF2B5EF4-FFF2-40B4-BE49-F238E27FC236}">
                <a16:creationId xmlns:a16="http://schemas.microsoft.com/office/drawing/2014/main" id="{27C488E0-A0E0-4706-9453-C89973500D8E}"/>
              </a:ext>
            </a:extLst>
          </p:cNvPr>
          <p:cNvGrpSpPr/>
          <p:nvPr/>
        </p:nvGrpSpPr>
        <p:grpSpPr>
          <a:xfrm>
            <a:off x="0" y="6215635"/>
            <a:ext cx="11444140" cy="324677"/>
            <a:chOff x="0" y="6058468"/>
            <a:chExt cx="11444140" cy="324677"/>
          </a:xfrm>
        </p:grpSpPr>
        <p:cxnSp>
          <p:nvCxnSpPr>
            <p:cNvPr id="87" name="Straight Arrow Connector 86">
              <a:extLst>
                <a:ext uri="{FF2B5EF4-FFF2-40B4-BE49-F238E27FC236}">
                  <a16:creationId xmlns:a16="http://schemas.microsoft.com/office/drawing/2014/main" id="{A7689A43-A964-4FFD-9659-148D130C81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15A1063-F071-485C-AC83-7A13F9E8E5D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2A99FD85-920C-4ACA-817F-254C44C29F2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79791694-C4CC-4C46-8DE8-DC0A47998425}"/>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86B05BD3-7F66-4E61-85F8-B1BC80F3A0F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107726C-0B7E-4374-AED9-E6E73CD0B18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0AB2AA80-E611-43E8-AF88-F4E1D80D828C}"/>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94" name="TextBox 93">
              <a:extLst>
                <a:ext uri="{FF2B5EF4-FFF2-40B4-BE49-F238E27FC236}">
                  <a16:creationId xmlns:a16="http://schemas.microsoft.com/office/drawing/2014/main" id="{EE03B585-DCE6-4A80-BA36-5CE214A8E46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95" name="TextBox 94">
              <a:extLst>
                <a:ext uri="{FF2B5EF4-FFF2-40B4-BE49-F238E27FC236}">
                  <a16:creationId xmlns:a16="http://schemas.microsoft.com/office/drawing/2014/main" id="{F906151F-850D-46BA-9EE5-2B54B21C860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96" name="TextBox 95">
              <a:extLst>
                <a:ext uri="{FF2B5EF4-FFF2-40B4-BE49-F238E27FC236}">
                  <a16:creationId xmlns:a16="http://schemas.microsoft.com/office/drawing/2014/main" id="{1AA6644B-01E7-49A3-B565-88AEC135D40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97" name="TextBox 96">
              <a:extLst>
                <a:ext uri="{FF2B5EF4-FFF2-40B4-BE49-F238E27FC236}">
                  <a16:creationId xmlns:a16="http://schemas.microsoft.com/office/drawing/2014/main" id="{6CDF95B3-0A78-430E-8853-2E464E189AB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60887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Serverless for Azure SQL Databases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32420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44606" y="380193"/>
            <a:ext cx="5146331" cy="984885"/>
          </a:xfrm>
        </p:spPr>
        <p:txBody>
          <a:bodyPr anchor="ctr"/>
          <a:lstStyle/>
          <a:p>
            <a:r>
              <a:rPr lang="en-US" sz="3200" dirty="0"/>
              <a:t>Provisioned compute cannot solve some problems </a:t>
            </a:r>
          </a:p>
        </p:txBody>
      </p:sp>
      <p:sp>
        <p:nvSpPr>
          <p:cNvPr id="43" name="Text Placeholder 4">
            <a:extLst>
              <a:ext uri="{FF2B5EF4-FFF2-40B4-BE49-F238E27FC236}">
                <a16:creationId xmlns:a16="http://schemas.microsoft.com/office/drawing/2014/main" id="{E785D578-CE5C-2C4B-A983-FCF29BAEA281}"/>
              </a:ext>
            </a:extLst>
          </p:cNvPr>
          <p:cNvSpPr txBox="1">
            <a:spLocks/>
          </p:cNvSpPr>
          <p:nvPr/>
        </p:nvSpPr>
        <p:spPr>
          <a:xfrm>
            <a:off x="444606" y="2198329"/>
            <a:ext cx="5127750" cy="246221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spc="50" dirty="0">
                <a:solidFill>
                  <a:schemeClr val="bg1"/>
                </a:solidFill>
                <a:latin typeface="+mj-lt"/>
              </a:rPr>
              <a:t>Provisioned compute databases are designed for predictable patterns and higher compute utilization </a:t>
            </a:r>
          </a:p>
          <a:p>
            <a:pPr>
              <a:lnSpc>
                <a:spcPct val="100000"/>
              </a:lnSpc>
            </a:pPr>
            <a:endParaRPr lang="en-US" sz="1600" spc="50" dirty="0">
              <a:solidFill>
                <a:schemeClr val="bg1"/>
              </a:solidFill>
              <a:latin typeface="+mj-lt"/>
            </a:endParaRPr>
          </a:p>
          <a:p>
            <a:pPr>
              <a:lnSpc>
                <a:spcPct val="100000"/>
              </a:lnSpc>
            </a:pPr>
            <a:r>
              <a:rPr lang="en-US" sz="1600" dirty="0">
                <a:solidFill>
                  <a:schemeClr val="bg1"/>
                </a:solidFill>
              </a:rPr>
              <a:t>They struggle to meet high peaks in demand </a:t>
            </a:r>
          </a:p>
          <a:p>
            <a:pPr>
              <a:lnSpc>
                <a:spcPct val="100000"/>
              </a:lnSpc>
            </a:pPr>
            <a:endParaRPr lang="en-US" sz="1600" dirty="0">
              <a:solidFill>
                <a:schemeClr val="bg1"/>
              </a:solidFill>
            </a:endParaRPr>
          </a:p>
          <a:p>
            <a:pPr>
              <a:lnSpc>
                <a:spcPct val="100000"/>
              </a:lnSpc>
            </a:pPr>
            <a:r>
              <a:rPr lang="en-US" sz="1600" dirty="0">
                <a:solidFill>
                  <a:schemeClr val="bg1"/>
                </a:solidFill>
              </a:rPr>
              <a:t>They contribute to over-allocation of resources and costs during periods of inactivity or low usage</a:t>
            </a:r>
          </a:p>
          <a:p>
            <a:pPr>
              <a:lnSpc>
                <a:spcPct val="100000"/>
              </a:lnSpc>
            </a:pPr>
            <a:endParaRPr lang="en-US" sz="1600" dirty="0">
              <a:solidFill>
                <a:schemeClr val="bg1"/>
              </a:solidFill>
            </a:endParaRPr>
          </a:p>
          <a:p>
            <a:pPr>
              <a:lnSpc>
                <a:spcPct val="100000"/>
              </a:lnSpc>
            </a:pPr>
            <a:r>
              <a:rPr lang="en-US" sz="1600" dirty="0">
                <a:solidFill>
                  <a:schemeClr val="bg1"/>
                </a:solidFill>
              </a:rPr>
              <a:t>Lead to precious resources spent managing, </a:t>
            </a:r>
            <a:br>
              <a:rPr lang="en-US" sz="1600" dirty="0">
                <a:solidFill>
                  <a:schemeClr val="bg1"/>
                </a:solidFill>
              </a:rPr>
            </a:br>
            <a:r>
              <a:rPr lang="en-US" sz="1600" dirty="0">
                <a:solidFill>
                  <a:schemeClr val="bg1"/>
                </a:solidFill>
              </a:rPr>
              <a:t>not building</a:t>
            </a:r>
          </a:p>
        </p:txBody>
      </p:sp>
      <p:grpSp>
        <p:nvGrpSpPr>
          <p:cNvPr id="44" name="Group 43">
            <a:extLst>
              <a:ext uri="{FF2B5EF4-FFF2-40B4-BE49-F238E27FC236}">
                <a16:creationId xmlns:a16="http://schemas.microsoft.com/office/drawing/2014/main" id="{B599246C-9071-40DE-9B78-FC774C7BD780}"/>
              </a:ext>
            </a:extLst>
          </p:cNvPr>
          <p:cNvGrpSpPr/>
          <p:nvPr/>
        </p:nvGrpSpPr>
        <p:grpSpPr>
          <a:xfrm>
            <a:off x="6921988" y="792644"/>
            <a:ext cx="4557476" cy="5109478"/>
            <a:chOff x="7250772" y="871586"/>
            <a:chExt cx="4557476" cy="5109478"/>
          </a:xfrm>
        </p:grpSpPr>
        <p:grpSp>
          <p:nvGrpSpPr>
            <p:cNvPr id="46" name="Group 45">
              <a:extLst>
                <a:ext uri="{FF2B5EF4-FFF2-40B4-BE49-F238E27FC236}">
                  <a16:creationId xmlns:a16="http://schemas.microsoft.com/office/drawing/2014/main" id="{A834F2D8-FB94-4612-A820-4F15A77149CB}"/>
                </a:ext>
              </a:extLst>
            </p:cNvPr>
            <p:cNvGrpSpPr/>
            <p:nvPr/>
          </p:nvGrpSpPr>
          <p:grpSpPr>
            <a:xfrm>
              <a:off x="7250772" y="1756873"/>
              <a:ext cx="4497105" cy="4224191"/>
              <a:chOff x="6811037" y="1528916"/>
              <a:chExt cx="5014634" cy="4710313"/>
            </a:xfrm>
          </p:grpSpPr>
          <p:cxnSp>
            <p:nvCxnSpPr>
              <p:cNvPr id="48" name="Straight Connector 47">
                <a:extLst>
                  <a:ext uri="{FF2B5EF4-FFF2-40B4-BE49-F238E27FC236}">
                    <a16:creationId xmlns:a16="http://schemas.microsoft.com/office/drawing/2014/main" id="{A0AB322E-DD75-4795-8295-647838F42C32}"/>
                  </a:ext>
                </a:extLst>
              </p:cNvPr>
              <p:cNvCxnSpPr>
                <a:cxnSpLocks/>
                <a:endCxn id="82" idx="13"/>
              </p:cNvCxnSpPr>
              <p:nvPr/>
            </p:nvCxnSpPr>
            <p:spPr>
              <a:xfrm>
                <a:off x="11280861" y="1940552"/>
                <a:ext cx="38461" cy="3962432"/>
              </a:xfrm>
              <a:prstGeom prst="line">
                <a:avLst/>
              </a:prstGeom>
              <a:noFill/>
              <a:ln w="19050" cap="flat" cmpd="sng" algn="ctr">
                <a:solidFill>
                  <a:srgbClr val="50E6FF"/>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6FD8C7B2-61D5-4D44-A071-EDC28866BE53}"/>
                  </a:ext>
                </a:extLst>
              </p:cNvPr>
              <p:cNvCxnSpPr>
                <a:cxnSpLocks/>
              </p:cNvCxnSpPr>
              <p:nvPr/>
            </p:nvCxnSpPr>
            <p:spPr>
              <a:xfrm>
                <a:off x="11482834"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C6062F30-3521-4671-92F7-2F763F1B307E}"/>
                  </a:ext>
                </a:extLst>
              </p:cNvPr>
              <p:cNvCxnSpPr>
                <a:cxnSpLocks/>
              </p:cNvCxnSpPr>
              <p:nvPr/>
            </p:nvCxnSpPr>
            <p:spPr>
              <a:xfrm>
                <a:off x="11666407"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1" name="Straight Arrow Connector 50">
                <a:extLst>
                  <a:ext uri="{FF2B5EF4-FFF2-40B4-BE49-F238E27FC236}">
                    <a16:creationId xmlns:a16="http://schemas.microsoft.com/office/drawing/2014/main" id="{659DA112-BEA2-4AD3-A8F3-0346C3FCF324}"/>
                  </a:ext>
                </a:extLst>
              </p:cNvPr>
              <p:cNvCxnSpPr/>
              <p:nvPr/>
            </p:nvCxnSpPr>
            <p:spPr>
              <a:xfrm flipV="1">
                <a:off x="7448767" y="1528916"/>
                <a:ext cx="0" cy="4360607"/>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52" name="Straight Arrow Connector 51">
                <a:extLst>
                  <a:ext uri="{FF2B5EF4-FFF2-40B4-BE49-F238E27FC236}">
                    <a16:creationId xmlns:a16="http://schemas.microsoft.com/office/drawing/2014/main" id="{1E2D8ADB-2897-4BDB-83A6-632415497E99}"/>
                  </a:ext>
                </a:extLst>
              </p:cNvPr>
              <p:cNvCxnSpPr>
                <a:cxnSpLocks/>
              </p:cNvCxnSpPr>
              <p:nvPr/>
            </p:nvCxnSpPr>
            <p:spPr>
              <a:xfrm rot="5400000" flipV="1">
                <a:off x="9624640" y="3709221"/>
                <a:ext cx="0" cy="4360607"/>
              </a:xfrm>
              <a:prstGeom prst="straightConnector1">
                <a:avLst/>
              </a:prstGeom>
              <a:noFill/>
              <a:ln w="12700" cap="flat" cmpd="sng" algn="ctr">
                <a:solidFill>
                  <a:sysClr val="windowText" lastClr="000000"/>
                </a:solidFill>
                <a:prstDash val="solid"/>
                <a:headEnd type="none" w="lg" len="med"/>
                <a:tailEnd type="triangle"/>
              </a:ln>
              <a:effectLst/>
            </p:spPr>
          </p:cxnSp>
          <p:sp>
            <p:nvSpPr>
              <p:cNvPr id="53" name="TextBox 52">
                <a:extLst>
                  <a:ext uri="{FF2B5EF4-FFF2-40B4-BE49-F238E27FC236}">
                    <a16:creationId xmlns:a16="http://schemas.microsoft.com/office/drawing/2014/main" id="{0C3F1A1D-C313-4E77-BD9D-7E60C005154C}"/>
                  </a:ext>
                </a:extLst>
              </p:cNvPr>
              <p:cNvSpPr txBox="1"/>
              <p:nvPr/>
            </p:nvSpPr>
            <p:spPr>
              <a:xfrm>
                <a:off x="9189316" y="5993008"/>
                <a:ext cx="84166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Time</a:t>
                </a:r>
              </a:p>
            </p:txBody>
          </p:sp>
          <p:sp>
            <p:nvSpPr>
              <p:cNvPr id="54" name="TextBox 53">
                <a:extLst>
                  <a:ext uri="{FF2B5EF4-FFF2-40B4-BE49-F238E27FC236}">
                    <a16:creationId xmlns:a16="http://schemas.microsoft.com/office/drawing/2014/main" id="{FD65789B-FE18-4FFB-8DC0-48F99327F401}"/>
                  </a:ext>
                </a:extLst>
              </p:cNvPr>
              <p:cNvSpPr txBox="1"/>
              <p:nvPr/>
            </p:nvSpPr>
            <p:spPr>
              <a:xfrm rot="16200000">
                <a:off x="5848526" y="3633354"/>
                <a:ext cx="2171243"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Compute (vCores)</a:t>
                </a:r>
              </a:p>
            </p:txBody>
          </p:sp>
          <p:sp>
            <p:nvSpPr>
              <p:cNvPr id="55" name="TextBox 54">
                <a:extLst>
                  <a:ext uri="{FF2B5EF4-FFF2-40B4-BE49-F238E27FC236}">
                    <a16:creationId xmlns:a16="http://schemas.microsoft.com/office/drawing/2014/main" id="{9E15C0A2-CB80-4770-84FA-8D7C97BAB05F}"/>
                  </a:ext>
                </a:extLst>
              </p:cNvPr>
              <p:cNvSpPr txBox="1"/>
              <p:nvPr/>
            </p:nvSpPr>
            <p:spPr>
              <a:xfrm flipH="1">
                <a:off x="7257344" y="1787250"/>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56" name="TextBox 55">
                <a:extLst>
                  <a:ext uri="{FF2B5EF4-FFF2-40B4-BE49-F238E27FC236}">
                    <a16:creationId xmlns:a16="http://schemas.microsoft.com/office/drawing/2014/main" id="{E1B756B2-92B4-4A21-80D6-944264B60478}"/>
                  </a:ext>
                </a:extLst>
              </p:cNvPr>
              <p:cNvSpPr txBox="1"/>
              <p:nvPr/>
            </p:nvSpPr>
            <p:spPr>
              <a:xfrm>
                <a:off x="7465076" y="1558958"/>
                <a:ext cx="4360595" cy="27455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cs typeface="Segoe UI" panose="020B0502040204020203" pitchFamily="34" charset="0"/>
                  </a:rPr>
                  <a:t>vCores billed</a:t>
                </a:r>
              </a:p>
            </p:txBody>
          </p:sp>
          <p:sp>
            <p:nvSpPr>
              <p:cNvPr id="57" name="Freeform: Shape 56">
                <a:extLst>
                  <a:ext uri="{FF2B5EF4-FFF2-40B4-BE49-F238E27FC236}">
                    <a16:creationId xmlns:a16="http://schemas.microsoft.com/office/drawing/2014/main" id="{BE238F49-4A05-40CB-A602-461957952B26}"/>
                  </a:ext>
                </a:extLst>
              </p:cNvPr>
              <p:cNvSpPr/>
              <p:nvPr/>
            </p:nvSpPr>
            <p:spPr bwMode="auto">
              <a:xfrm>
                <a:off x="7453544" y="1998171"/>
                <a:ext cx="4272837" cy="347783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23B046AC-4C9E-4C66-8E27-67CB7A762EE3}"/>
                  </a:ext>
                </a:extLst>
              </p:cNvPr>
              <p:cNvCxnSpPr>
                <a:cxnSpLocks/>
              </p:cNvCxnSpPr>
              <p:nvPr/>
            </p:nvCxnSpPr>
            <p:spPr>
              <a:xfrm>
                <a:off x="11292984" y="5891394"/>
                <a:ext cx="433397" cy="0"/>
              </a:xfrm>
              <a:prstGeom prst="line">
                <a:avLst/>
              </a:prstGeom>
              <a:noFill/>
              <a:ln w="38100" cap="flat" cmpd="sng" algn="ctr">
                <a:solidFill>
                  <a:srgbClr val="000000"/>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E944BC50-3340-44D9-BEEE-1EA4CCAFBF0D}"/>
                  </a:ext>
                </a:extLst>
              </p:cNvPr>
              <p:cNvCxnSpPr>
                <a:cxnSpLocks/>
              </p:cNvCxnSpPr>
              <p:nvPr/>
            </p:nvCxnSpPr>
            <p:spPr>
              <a:xfrm>
                <a:off x="7630189" y="1940552"/>
                <a:ext cx="0" cy="3489726"/>
              </a:xfrm>
              <a:prstGeom prst="line">
                <a:avLst/>
              </a:prstGeom>
              <a:noFill/>
              <a:ln w="19050"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4821D931-E65F-42BA-B0B9-A7A285783829}"/>
                  </a:ext>
                </a:extLst>
              </p:cNvPr>
              <p:cNvCxnSpPr>
                <a:cxnSpLocks/>
              </p:cNvCxnSpPr>
              <p:nvPr/>
            </p:nvCxnSpPr>
            <p:spPr>
              <a:xfrm>
                <a:off x="7813761" y="1940552"/>
                <a:ext cx="0" cy="3439894"/>
              </a:xfrm>
              <a:prstGeom prst="line">
                <a:avLst/>
              </a:prstGeom>
              <a:noFill/>
              <a:ln w="19050" cap="flat" cmpd="sng" algn="ctr">
                <a:solidFill>
                  <a:srgbClr val="50E6FF"/>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A88E95F-B6E9-49A6-8E13-8AAE94E55F00}"/>
                  </a:ext>
                </a:extLst>
              </p:cNvPr>
              <p:cNvCxnSpPr>
                <a:cxnSpLocks/>
              </p:cNvCxnSpPr>
              <p:nvPr/>
            </p:nvCxnSpPr>
            <p:spPr>
              <a:xfrm>
                <a:off x="8002530" y="1940552"/>
                <a:ext cx="0" cy="3386229"/>
              </a:xfrm>
              <a:prstGeom prst="line">
                <a:avLst/>
              </a:prstGeom>
              <a:noFill/>
              <a:ln w="19050" cap="flat" cmpd="sng" algn="ctr">
                <a:solidFill>
                  <a:srgbClr val="50E6FF"/>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82863E71-BEDE-4EF3-9821-6E6F7AC6E5A1}"/>
                  </a:ext>
                </a:extLst>
              </p:cNvPr>
              <p:cNvCxnSpPr>
                <a:cxnSpLocks/>
              </p:cNvCxnSpPr>
              <p:nvPr/>
            </p:nvCxnSpPr>
            <p:spPr>
              <a:xfrm>
                <a:off x="8201688" y="1940552"/>
                <a:ext cx="0" cy="3217569"/>
              </a:xfrm>
              <a:prstGeom prst="line">
                <a:avLst/>
              </a:prstGeom>
              <a:noFill/>
              <a:ln w="19050" cap="flat" cmpd="sng" algn="ctr">
                <a:solidFill>
                  <a:srgbClr val="50E6FF"/>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992D5DE4-4F4A-4545-8E16-F9181BF2986F}"/>
                  </a:ext>
                </a:extLst>
              </p:cNvPr>
              <p:cNvCxnSpPr>
                <a:cxnSpLocks/>
              </p:cNvCxnSpPr>
              <p:nvPr/>
            </p:nvCxnSpPr>
            <p:spPr>
              <a:xfrm>
                <a:off x="8403661" y="1940552"/>
                <a:ext cx="0" cy="3010577"/>
              </a:xfrm>
              <a:prstGeom prst="line">
                <a:avLst/>
              </a:prstGeom>
              <a:noFill/>
              <a:ln w="19050"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86BF23C0-3A0E-478E-A97D-F1860ED3B411}"/>
                  </a:ext>
                </a:extLst>
              </p:cNvPr>
              <p:cNvCxnSpPr>
                <a:cxnSpLocks/>
              </p:cNvCxnSpPr>
              <p:nvPr/>
            </p:nvCxnSpPr>
            <p:spPr>
              <a:xfrm>
                <a:off x="8587233" y="1940552"/>
                <a:ext cx="0" cy="2581258"/>
              </a:xfrm>
              <a:prstGeom prst="line">
                <a:avLst/>
              </a:prstGeom>
              <a:noFill/>
              <a:ln w="19050" cap="flat" cmpd="sng" algn="ctr">
                <a:solidFill>
                  <a:srgbClr val="50E6FF"/>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CF31579F-DFDB-4AAE-9E6B-5213F169D0EC}"/>
                  </a:ext>
                </a:extLst>
              </p:cNvPr>
              <p:cNvCxnSpPr>
                <a:cxnSpLocks/>
              </p:cNvCxnSpPr>
              <p:nvPr/>
            </p:nvCxnSpPr>
            <p:spPr>
              <a:xfrm>
                <a:off x="8776001"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id="{9B4E9F2D-27D5-48FC-B392-996706270996}"/>
                  </a:ext>
                </a:extLst>
              </p:cNvPr>
              <p:cNvCxnSpPr>
                <a:cxnSpLocks/>
              </p:cNvCxnSpPr>
              <p:nvPr/>
            </p:nvCxnSpPr>
            <p:spPr>
              <a:xfrm>
                <a:off x="8975160" y="1940552"/>
                <a:ext cx="0" cy="990484"/>
              </a:xfrm>
              <a:prstGeom prst="line">
                <a:avLst/>
              </a:prstGeom>
              <a:noFill/>
              <a:ln w="19050"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24839F94-A27E-40BD-97BA-8F58B86E980C}"/>
                  </a:ext>
                </a:extLst>
              </p:cNvPr>
              <p:cNvCxnSpPr>
                <a:cxnSpLocks/>
                <a:endCxn id="82" idx="4"/>
              </p:cNvCxnSpPr>
              <p:nvPr/>
            </p:nvCxnSpPr>
            <p:spPr>
              <a:xfrm flipH="1">
                <a:off x="9158919" y="1940552"/>
                <a:ext cx="5660" cy="164725"/>
              </a:xfrm>
              <a:prstGeom prst="line">
                <a:avLst/>
              </a:prstGeom>
              <a:noFill/>
              <a:ln w="19050" cap="flat" cmpd="sng" algn="ctr">
                <a:solidFill>
                  <a:srgbClr val="50E6FF"/>
                </a:solid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id="{4312DA7E-15A4-4211-A2E3-6F445D4E0443}"/>
                  </a:ext>
                </a:extLst>
              </p:cNvPr>
              <p:cNvCxnSpPr>
                <a:cxnSpLocks/>
              </p:cNvCxnSpPr>
              <p:nvPr/>
            </p:nvCxnSpPr>
            <p:spPr>
              <a:xfrm>
                <a:off x="9348152" y="1940552"/>
                <a:ext cx="0" cy="350339"/>
              </a:xfrm>
              <a:prstGeom prst="line">
                <a:avLst/>
              </a:prstGeom>
              <a:noFill/>
              <a:ln w="19050" cap="flat" cmpd="sng" algn="ctr">
                <a:solidFill>
                  <a:srgbClr val="50E6FF"/>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195C2B05-61D1-4A07-9422-8E4F9600D3F8}"/>
                  </a:ext>
                </a:extLst>
              </p:cNvPr>
              <p:cNvCxnSpPr>
                <a:cxnSpLocks/>
              </p:cNvCxnSpPr>
              <p:nvPr/>
            </p:nvCxnSpPr>
            <p:spPr>
              <a:xfrm>
                <a:off x="9536920" y="1940552"/>
                <a:ext cx="0" cy="1385302"/>
              </a:xfrm>
              <a:prstGeom prst="line">
                <a:avLst/>
              </a:prstGeom>
              <a:noFill/>
              <a:ln w="19050"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35FEA7BD-6CCB-40D2-899A-9437544AECD7}"/>
                  </a:ext>
                </a:extLst>
              </p:cNvPr>
              <p:cNvCxnSpPr>
                <a:cxnSpLocks/>
              </p:cNvCxnSpPr>
              <p:nvPr/>
            </p:nvCxnSpPr>
            <p:spPr>
              <a:xfrm>
                <a:off x="9736079" y="1940552"/>
                <a:ext cx="0" cy="2117442"/>
              </a:xfrm>
              <a:prstGeom prst="line">
                <a:avLst/>
              </a:prstGeom>
              <a:noFill/>
              <a:ln w="19050"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ED01C02F-C20B-42FA-9E3F-6C2AE740FC19}"/>
                  </a:ext>
                </a:extLst>
              </p:cNvPr>
              <p:cNvCxnSpPr>
                <a:cxnSpLocks/>
              </p:cNvCxnSpPr>
              <p:nvPr/>
            </p:nvCxnSpPr>
            <p:spPr>
              <a:xfrm>
                <a:off x="9938052" y="1940552"/>
                <a:ext cx="0" cy="1818395"/>
              </a:xfrm>
              <a:prstGeom prst="line">
                <a:avLst/>
              </a:prstGeom>
              <a:noFill/>
              <a:ln w="19050" cap="flat" cmpd="sng" algn="ctr">
                <a:solidFill>
                  <a:srgbClr val="50E6FF"/>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A1344AD6-3C17-4F69-BFC6-1D515F359721}"/>
                  </a:ext>
                </a:extLst>
              </p:cNvPr>
              <p:cNvCxnSpPr>
                <a:cxnSpLocks/>
              </p:cNvCxnSpPr>
              <p:nvPr/>
            </p:nvCxnSpPr>
            <p:spPr>
              <a:xfrm>
                <a:off x="10121624" y="1940552"/>
                <a:ext cx="0" cy="1331238"/>
              </a:xfrm>
              <a:prstGeom prst="line">
                <a:avLst/>
              </a:prstGeom>
              <a:noFill/>
              <a:ln w="19050"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06EBDA8-8CD0-408F-943F-6B236AD433B3}"/>
                  </a:ext>
                </a:extLst>
              </p:cNvPr>
              <p:cNvCxnSpPr>
                <a:cxnSpLocks/>
              </p:cNvCxnSpPr>
              <p:nvPr/>
            </p:nvCxnSpPr>
            <p:spPr>
              <a:xfrm>
                <a:off x="10310392"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DE019BBE-0959-4D8D-AB3E-C5C7BBC1373B}"/>
                  </a:ext>
                </a:extLst>
              </p:cNvPr>
              <p:cNvCxnSpPr>
                <a:cxnSpLocks/>
                <a:endCxn id="82" idx="10"/>
              </p:cNvCxnSpPr>
              <p:nvPr/>
            </p:nvCxnSpPr>
            <p:spPr>
              <a:xfrm>
                <a:off x="10509551" y="1940552"/>
                <a:ext cx="4197" cy="2874384"/>
              </a:xfrm>
              <a:prstGeom prst="line">
                <a:avLst/>
              </a:prstGeom>
              <a:noFill/>
              <a:ln w="19050" cap="flat" cmpd="sng" algn="ctr">
                <a:solidFill>
                  <a:srgbClr val="50E6FF"/>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1F014CC1-92BD-4540-9CA4-EE1E5F30E77E}"/>
                  </a:ext>
                </a:extLst>
              </p:cNvPr>
              <p:cNvCxnSpPr>
                <a:cxnSpLocks/>
              </p:cNvCxnSpPr>
              <p:nvPr/>
            </p:nvCxnSpPr>
            <p:spPr>
              <a:xfrm>
                <a:off x="10709362" y="1940552"/>
                <a:ext cx="0" cy="3153962"/>
              </a:xfrm>
              <a:prstGeom prst="line">
                <a:avLst/>
              </a:prstGeom>
              <a:noFill/>
              <a:ln w="19050"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CE71722B-361A-4AA7-A0F6-D25EC31C99F7}"/>
                  </a:ext>
                </a:extLst>
              </p:cNvPr>
              <p:cNvCxnSpPr>
                <a:cxnSpLocks/>
                <a:endCxn id="82" idx="12"/>
              </p:cNvCxnSpPr>
              <p:nvPr/>
            </p:nvCxnSpPr>
            <p:spPr>
              <a:xfrm flipH="1">
                <a:off x="10879918" y="1940552"/>
                <a:ext cx="13017" cy="3549183"/>
              </a:xfrm>
              <a:prstGeom prst="line">
                <a:avLst/>
              </a:prstGeom>
              <a:noFill/>
              <a:ln w="19050" cap="flat" cmpd="sng" algn="ctr">
                <a:solidFill>
                  <a:srgbClr val="50E6FF"/>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A2D8EB75-1CDF-4484-9CFB-B83176FCC8E0}"/>
                  </a:ext>
                </a:extLst>
              </p:cNvPr>
              <p:cNvCxnSpPr>
                <a:cxnSpLocks/>
              </p:cNvCxnSpPr>
              <p:nvPr/>
            </p:nvCxnSpPr>
            <p:spPr>
              <a:xfrm>
                <a:off x="11081702" y="1940552"/>
                <a:ext cx="0" cy="3750382"/>
              </a:xfrm>
              <a:prstGeom prst="line">
                <a:avLst/>
              </a:prstGeom>
              <a:noFill/>
              <a:ln w="19050" cap="flat" cmpd="sng" algn="ctr">
                <a:solidFill>
                  <a:srgbClr val="50E6FF"/>
                </a:solidFill>
                <a:prstDash val="solid"/>
                <a:headEnd type="none" w="lg" len="med"/>
                <a:tailEnd type="none" w="lg" len="med"/>
              </a:ln>
              <a:effectLst/>
            </p:spPr>
          </p:cxnSp>
          <p:sp>
            <p:nvSpPr>
              <p:cNvPr id="78" name="TextBox 77">
                <a:extLst>
                  <a:ext uri="{FF2B5EF4-FFF2-40B4-BE49-F238E27FC236}">
                    <a16:creationId xmlns:a16="http://schemas.microsoft.com/office/drawing/2014/main" id="{E5E00638-9727-48A3-9837-F34D7260A90D}"/>
                  </a:ext>
                </a:extLst>
              </p:cNvPr>
              <p:cNvSpPr txBox="1"/>
              <p:nvPr/>
            </p:nvSpPr>
            <p:spPr>
              <a:xfrm flipH="1">
                <a:off x="7257344" y="3758948"/>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2</a:t>
                </a:r>
              </a:p>
            </p:txBody>
          </p:sp>
          <p:sp>
            <p:nvSpPr>
              <p:cNvPr id="79" name="TextBox 78">
                <a:extLst>
                  <a:ext uri="{FF2B5EF4-FFF2-40B4-BE49-F238E27FC236}">
                    <a16:creationId xmlns:a16="http://schemas.microsoft.com/office/drawing/2014/main" id="{742CDAAE-833D-4B51-8850-40A1B9532524}"/>
                  </a:ext>
                </a:extLst>
              </p:cNvPr>
              <p:cNvSpPr txBox="1"/>
              <p:nvPr/>
            </p:nvSpPr>
            <p:spPr>
              <a:xfrm>
                <a:off x="8560493" y="4677658"/>
                <a:ext cx="1923139" cy="274556"/>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sp>
            <p:nvSpPr>
              <p:cNvPr id="80" name="TextBox 79">
                <a:extLst>
                  <a:ext uri="{FF2B5EF4-FFF2-40B4-BE49-F238E27FC236}">
                    <a16:creationId xmlns:a16="http://schemas.microsoft.com/office/drawing/2014/main" id="{AD9227B2-C237-43D7-9814-CB2F956858E7}"/>
                  </a:ext>
                </a:extLst>
              </p:cNvPr>
              <p:cNvSpPr txBox="1"/>
              <p:nvPr/>
            </p:nvSpPr>
            <p:spPr>
              <a:xfrm flipH="1">
                <a:off x="7257344" y="5730645"/>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81" name="Straight Connector 80">
                <a:extLst>
                  <a:ext uri="{FF2B5EF4-FFF2-40B4-BE49-F238E27FC236}">
                    <a16:creationId xmlns:a16="http://schemas.microsoft.com/office/drawing/2014/main" id="{1783341F-BC71-46BE-AB48-120E23497EFC}"/>
                  </a:ext>
                </a:extLst>
              </p:cNvPr>
              <p:cNvCxnSpPr>
                <a:cxnSpLocks/>
              </p:cNvCxnSpPr>
              <p:nvPr/>
            </p:nvCxnSpPr>
            <p:spPr>
              <a:xfrm>
                <a:off x="7444337" y="1910827"/>
                <a:ext cx="4319427" cy="0"/>
              </a:xfrm>
              <a:prstGeom prst="line">
                <a:avLst/>
              </a:prstGeom>
              <a:noFill/>
              <a:ln w="57150" cap="flat" cmpd="sng" algn="ctr">
                <a:solidFill>
                  <a:srgbClr val="0078D4"/>
                </a:solidFill>
                <a:prstDash val="solid"/>
                <a:headEnd type="none" w="lg" len="med"/>
                <a:tailEnd type="none" w="lg" len="med"/>
              </a:ln>
              <a:effectLst/>
            </p:spPr>
          </p:cxnSp>
          <p:sp>
            <p:nvSpPr>
              <p:cNvPr id="82" name="Freeform: Shape 81">
                <a:extLst>
                  <a:ext uri="{FF2B5EF4-FFF2-40B4-BE49-F238E27FC236}">
                    <a16:creationId xmlns:a16="http://schemas.microsoft.com/office/drawing/2014/main" id="{3C223246-6189-4DFA-9D0B-87F7B11F5B70}"/>
                  </a:ext>
                </a:extLst>
              </p:cNvPr>
              <p:cNvSpPr/>
              <p:nvPr/>
            </p:nvSpPr>
            <p:spPr bwMode="auto">
              <a:xfrm>
                <a:off x="7443152" y="1940551"/>
                <a:ext cx="3876170" cy="3962433"/>
              </a:xfrm>
              <a:custGeom>
                <a:avLst/>
                <a:gdLst>
                  <a:gd name="connsiteX0" fmla="*/ 0 w 3849831"/>
                  <a:gd name="connsiteY0" fmla="*/ 3483503 h 3935507"/>
                  <a:gd name="connsiteX1" fmla="*/ 649431 w 3849831"/>
                  <a:gd name="connsiteY1" fmla="*/ 3291271 h 3935507"/>
                  <a:gd name="connsiteX2" fmla="*/ 1085850 w 3849831"/>
                  <a:gd name="connsiteY2" fmla="*/ 2698989 h 3935507"/>
                  <a:gd name="connsiteX3" fmla="*/ 1454727 w 3849831"/>
                  <a:gd name="connsiteY3" fmla="*/ 1332584 h 3935507"/>
                  <a:gd name="connsiteX4" fmla="*/ 1704109 w 3849831"/>
                  <a:gd name="connsiteY4" fmla="*/ 163607 h 3935507"/>
                  <a:gd name="connsiteX5" fmla="*/ 1859972 w 3849831"/>
                  <a:gd name="connsiteY5" fmla="*/ 189584 h 3935507"/>
                  <a:gd name="connsiteX6" fmla="*/ 2156113 w 3849831"/>
                  <a:gd name="connsiteY6" fmla="*/ 1841739 h 3935507"/>
                  <a:gd name="connsiteX7" fmla="*/ 2384713 w 3849831"/>
                  <a:gd name="connsiteY7" fmla="*/ 2080730 h 3935507"/>
                  <a:gd name="connsiteX8" fmla="*/ 2602922 w 3849831"/>
                  <a:gd name="connsiteY8" fmla="*/ 1394930 h 3935507"/>
                  <a:gd name="connsiteX9" fmla="*/ 2758786 w 3849831"/>
                  <a:gd name="connsiteY9" fmla="*/ 1540403 h 3935507"/>
                  <a:gd name="connsiteX10" fmla="*/ 3049731 w 3849831"/>
                  <a:gd name="connsiteY10" fmla="*/ 2854853 h 3935507"/>
                  <a:gd name="connsiteX11" fmla="*/ 3288722 w 3849831"/>
                  <a:gd name="connsiteY11" fmla="*/ 3218534 h 3935507"/>
                  <a:gd name="connsiteX12" fmla="*/ 3413413 w 3849831"/>
                  <a:gd name="connsiteY12" fmla="*/ 3525066 h 3935507"/>
                  <a:gd name="connsiteX13" fmla="*/ 3849831 w 3849831"/>
                  <a:gd name="connsiteY13" fmla="*/ 3935507 h 3935507"/>
                  <a:gd name="connsiteX14" fmla="*/ 3849831 w 3849831"/>
                  <a:gd name="connsiteY14" fmla="*/ 3935507 h 39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9831" h="3935507">
                    <a:moveTo>
                      <a:pt x="0" y="3483503"/>
                    </a:moveTo>
                    <a:cubicBezTo>
                      <a:pt x="234228" y="3452763"/>
                      <a:pt x="468456" y="3422023"/>
                      <a:pt x="649431" y="3291271"/>
                    </a:cubicBezTo>
                    <a:cubicBezTo>
                      <a:pt x="830406" y="3160519"/>
                      <a:pt x="951634" y="3025437"/>
                      <a:pt x="1085850" y="2698989"/>
                    </a:cubicBezTo>
                    <a:cubicBezTo>
                      <a:pt x="1220066" y="2372541"/>
                      <a:pt x="1351684" y="1755148"/>
                      <a:pt x="1454727" y="1332584"/>
                    </a:cubicBezTo>
                    <a:cubicBezTo>
                      <a:pt x="1557770" y="910020"/>
                      <a:pt x="1636568" y="354107"/>
                      <a:pt x="1704109" y="163607"/>
                    </a:cubicBezTo>
                    <a:cubicBezTo>
                      <a:pt x="1771650" y="-26893"/>
                      <a:pt x="1784638" y="-90105"/>
                      <a:pt x="1859972" y="189584"/>
                    </a:cubicBezTo>
                    <a:cubicBezTo>
                      <a:pt x="1935306" y="469273"/>
                      <a:pt x="2068656" y="1526548"/>
                      <a:pt x="2156113" y="1841739"/>
                    </a:cubicBezTo>
                    <a:cubicBezTo>
                      <a:pt x="2243570" y="2156930"/>
                      <a:pt x="2310245" y="2155198"/>
                      <a:pt x="2384713" y="2080730"/>
                    </a:cubicBezTo>
                    <a:cubicBezTo>
                      <a:pt x="2459181" y="2006262"/>
                      <a:pt x="2540577" y="1484984"/>
                      <a:pt x="2602922" y="1394930"/>
                    </a:cubicBezTo>
                    <a:cubicBezTo>
                      <a:pt x="2665267" y="1304876"/>
                      <a:pt x="2684318" y="1297083"/>
                      <a:pt x="2758786" y="1540403"/>
                    </a:cubicBezTo>
                    <a:cubicBezTo>
                      <a:pt x="2833254" y="1783723"/>
                      <a:pt x="2961408" y="2575164"/>
                      <a:pt x="3049731" y="2854853"/>
                    </a:cubicBezTo>
                    <a:cubicBezTo>
                      <a:pt x="3138054" y="3134541"/>
                      <a:pt x="3228108" y="3106832"/>
                      <a:pt x="3288722" y="3218534"/>
                    </a:cubicBezTo>
                    <a:cubicBezTo>
                      <a:pt x="3349336" y="3330236"/>
                      <a:pt x="3319895" y="3405571"/>
                      <a:pt x="3413413" y="3525066"/>
                    </a:cubicBezTo>
                    <a:cubicBezTo>
                      <a:pt x="3506931" y="3644561"/>
                      <a:pt x="3849831" y="3935507"/>
                      <a:pt x="3849831" y="3935507"/>
                    </a:cubicBezTo>
                    <a:lnTo>
                      <a:pt x="3849831" y="3935507"/>
                    </a:lnTo>
                  </a:path>
                </a:pathLst>
              </a:custGeom>
              <a:noFill/>
              <a:ln w="38100"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76B67A15-4A7B-41A4-B46D-4FF277F0BA74}"/>
                </a:ext>
              </a:extLst>
            </p:cNvPr>
            <p:cNvSpPr txBox="1"/>
            <p:nvPr/>
          </p:nvSpPr>
          <p:spPr>
            <a:xfrm>
              <a:off x="7813350" y="871586"/>
              <a:ext cx="399489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Provisioned compute with unpredictable and intermittent workloads</a:t>
              </a:r>
            </a:p>
          </p:txBody>
        </p:sp>
      </p:grpSp>
      <p:sp>
        <p:nvSpPr>
          <p:cNvPr id="83" name="TextBox 82">
            <a:extLst>
              <a:ext uri="{FF2B5EF4-FFF2-40B4-BE49-F238E27FC236}">
                <a16:creationId xmlns:a16="http://schemas.microsoft.com/office/drawing/2014/main" id="{B7EA26B3-62CD-474A-A325-98C634199B96}"/>
              </a:ext>
            </a:extLst>
          </p:cNvPr>
          <p:cNvSpPr txBox="1"/>
          <p:nvPr/>
        </p:nvSpPr>
        <p:spPr>
          <a:xfrm>
            <a:off x="9581321" y="2420879"/>
            <a:ext cx="1689577" cy="492443"/>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Unused compute resources</a:t>
            </a:r>
          </a:p>
        </p:txBody>
      </p:sp>
    </p:spTree>
    <p:extLst>
      <p:ext uri="{BB962C8B-B14F-4D97-AF65-F5344CB8AC3E}">
        <p14:creationId xmlns:p14="http://schemas.microsoft.com/office/powerpoint/2010/main" val="39257421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28625" y="588130"/>
            <a:ext cx="5667375" cy="984885"/>
          </a:xfrm>
        </p:spPr>
        <p:txBody>
          <a:bodyPr/>
          <a:lstStyle/>
          <a:p>
            <a:r>
              <a:rPr lang="en-US" sz="3200" dirty="0"/>
              <a:t>Optimize price to performance with per-second billing </a:t>
            </a:r>
          </a:p>
        </p:txBody>
      </p:sp>
      <p:sp>
        <p:nvSpPr>
          <p:cNvPr id="2" name="TextBox 1">
            <a:extLst>
              <a:ext uri="{FF2B5EF4-FFF2-40B4-BE49-F238E27FC236}">
                <a16:creationId xmlns:a16="http://schemas.microsoft.com/office/drawing/2014/main" id="{D1D831A8-54FE-4A1F-8B4D-DA7C0828F2EB}"/>
              </a:ext>
            </a:extLst>
          </p:cNvPr>
          <p:cNvSpPr txBox="1"/>
          <p:nvPr/>
        </p:nvSpPr>
        <p:spPr>
          <a:xfrm>
            <a:off x="254412" y="2054574"/>
            <a:ext cx="5017476" cy="3203954"/>
          </a:xfrm>
          <a:prstGeom prst="rect">
            <a:avLst/>
          </a:prstGeom>
          <a:noFill/>
        </p:spPr>
        <p:txBody>
          <a:bodyPr wrap="square" lIns="182880" tIns="146304" rIns="182880" bIns="146304" rtlCol="0">
            <a:spAutoFit/>
          </a:bodyPr>
          <a:lstStyle/>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Compute resources scale dynamically up or down based on workload requirements</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Configure minimum and maximum vCores to define the range of available compute capacity </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Use auto-pause delay to define the time period the dataset must be inactive before pausing </a:t>
            </a:r>
          </a:p>
          <a:p>
            <a:pPr>
              <a:spcBef>
                <a:spcPts val="600"/>
              </a:spcBef>
              <a:spcAft>
                <a:spcPts val="1200"/>
              </a:spcAft>
            </a:pPr>
            <a:r>
              <a:rPr lang="en-US" sz="1600" dirty="0">
                <a:solidFill>
                  <a:schemeClr val="bg1"/>
                </a:solidFill>
                <a:latin typeface="Segoe UI" panose="020B0502040204020203" pitchFamily="34" charset="0"/>
                <a:cs typeface="Segoe UI" panose="020B0502040204020203" pitchFamily="34" charset="0"/>
              </a:rPr>
              <a:t>Pay for compute based on the vCores and memory used per second, with lowest billing based on configured vCore minimum</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60136" y="954226"/>
            <a:ext cx="4932360" cy="4695680"/>
            <a:chOff x="6651670" y="878026"/>
            <a:chExt cx="4932360"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577" cy="460299"/>
              <a:chOff x="7309642" y="4418763"/>
              <a:chExt cx="4183577"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8"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277" cy="37252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3"/>
                <a:ext cx="169277" cy="3781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7" y="4499622"/>
                <a:ext cx="169277" cy="378881"/>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3"/>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9" y="4492871"/>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3"/>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8"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2" y="4490519"/>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5"/>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4"/>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5"/>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4" y="4418764"/>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6" y="442561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8" y="4421959"/>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2" y="4418763"/>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Min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46"/>
              <a:ext cx="3151188"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8"/>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2"/>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1" y="2811551"/>
              <a:ext cx="663856"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0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Max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spTree>
    <p:extLst>
      <p:ext uri="{BB962C8B-B14F-4D97-AF65-F5344CB8AC3E}">
        <p14:creationId xmlns:p14="http://schemas.microsoft.com/office/powerpoint/2010/main" val="19879835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4975" y="249443"/>
            <a:ext cx="11336039" cy="739343"/>
          </a:xfrm>
        </p:spPr>
        <p:txBody>
          <a:bodyPr/>
          <a:lstStyle/>
          <a:p>
            <a:r>
              <a:rPr lang="en-US" sz="3200" dirty="0">
                <a:gradFill>
                  <a:gsLst>
                    <a:gs pos="1250">
                      <a:schemeClr val="tx1"/>
                    </a:gs>
                    <a:gs pos="100000">
                      <a:schemeClr val="tx1"/>
                    </a:gs>
                  </a:gsLst>
                  <a:lin ang="5400000" scaled="0"/>
                </a:gradFill>
              </a:rPr>
              <a:t>Choosing provisioned or serverless compute </a:t>
            </a:r>
          </a:p>
        </p:txBody>
      </p:sp>
      <p:sp>
        <p:nvSpPr>
          <p:cNvPr id="5" name="Text Placeholder 4">
            <a:extLst>
              <a:ext uri="{FF2B5EF4-FFF2-40B4-BE49-F238E27FC236}">
                <a16:creationId xmlns:a16="http://schemas.microsoft.com/office/drawing/2014/main" id="{ED8A8E73-098E-4C09-9CF1-EBCC47B232E3}"/>
              </a:ext>
            </a:extLst>
          </p:cNvPr>
          <p:cNvSpPr>
            <a:spLocks noGrp="1"/>
          </p:cNvSpPr>
          <p:nvPr>
            <p:ph type="body" sz="quarter" idx="10"/>
          </p:nvPr>
        </p:nvSpPr>
        <p:spPr>
          <a:xfrm>
            <a:off x="3602701" y="1312208"/>
            <a:ext cx="5005753" cy="1996444"/>
          </a:xfrm>
        </p:spPr>
        <p:txBody>
          <a:bodyPr/>
          <a:lstStyle/>
          <a:p>
            <a:r>
              <a:rPr lang="en-US" sz="1600" dirty="0"/>
              <a:t>More uniform resource utilization</a:t>
            </a:r>
          </a:p>
          <a:p>
            <a:r>
              <a:rPr lang="en-US" sz="1600" dirty="0"/>
              <a:t>Need for higher compute responsiveness</a:t>
            </a:r>
          </a:p>
          <a:p>
            <a:r>
              <a:rPr lang="en-US" sz="1600" dirty="0"/>
              <a:t>Scenarios where hourly billing granularity is ideal </a:t>
            </a:r>
          </a:p>
          <a:p>
            <a:r>
              <a:rPr lang="en-US" sz="1600" dirty="0"/>
              <a:t>Desire to maintain resource allocation </a:t>
            </a:r>
          </a:p>
          <a:p>
            <a:r>
              <a:rPr lang="en-US" sz="1600" dirty="0"/>
              <a:t>Interested in reserved capacity, Azure Hybrid Benefit, or elastic pools</a:t>
            </a:r>
          </a:p>
        </p:txBody>
      </p:sp>
      <p:sp>
        <p:nvSpPr>
          <p:cNvPr id="6" name="Text Placeholder 4">
            <a:extLst>
              <a:ext uri="{FF2B5EF4-FFF2-40B4-BE49-F238E27FC236}">
                <a16:creationId xmlns:a16="http://schemas.microsoft.com/office/drawing/2014/main" id="{3CAE8F25-9D99-4F30-B06D-E0FDD860A737}"/>
              </a:ext>
            </a:extLst>
          </p:cNvPr>
          <p:cNvSpPr txBox="1">
            <a:spLocks/>
          </p:cNvSpPr>
          <p:nvPr/>
        </p:nvSpPr>
        <p:spPr>
          <a:xfrm>
            <a:off x="448882" y="2358815"/>
            <a:ext cx="2339542"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provisioned compute </a:t>
            </a:r>
          </a:p>
        </p:txBody>
      </p:sp>
      <p:sp>
        <p:nvSpPr>
          <p:cNvPr id="9" name="Text Placeholder 4">
            <a:extLst>
              <a:ext uri="{FF2B5EF4-FFF2-40B4-BE49-F238E27FC236}">
                <a16:creationId xmlns:a16="http://schemas.microsoft.com/office/drawing/2014/main" id="{3BDB7C6C-01CF-4370-B6A6-9162AC0B83D9}"/>
              </a:ext>
            </a:extLst>
          </p:cNvPr>
          <p:cNvSpPr txBox="1">
            <a:spLocks/>
          </p:cNvSpPr>
          <p:nvPr/>
        </p:nvSpPr>
        <p:spPr>
          <a:xfrm>
            <a:off x="450441" y="5049294"/>
            <a:ext cx="2411445"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serverless compute  </a:t>
            </a:r>
          </a:p>
        </p:txBody>
      </p:sp>
      <p:sp>
        <p:nvSpPr>
          <p:cNvPr id="11" name="Text Placeholder 4">
            <a:extLst>
              <a:ext uri="{FF2B5EF4-FFF2-40B4-BE49-F238E27FC236}">
                <a16:creationId xmlns:a16="http://schemas.microsoft.com/office/drawing/2014/main" id="{6497C5E9-EF0D-417B-8081-2204536AB5AA}"/>
              </a:ext>
            </a:extLst>
          </p:cNvPr>
          <p:cNvSpPr txBox="1">
            <a:spLocks/>
          </p:cNvSpPr>
          <p:nvPr/>
        </p:nvSpPr>
        <p:spPr>
          <a:xfrm>
            <a:off x="3602701" y="4029511"/>
            <a:ext cx="5804088" cy="216315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Large shifts in usage and periods of inactivity</a:t>
            </a:r>
          </a:p>
          <a:p>
            <a:r>
              <a:rPr lang="en-US" sz="1600" dirty="0"/>
              <a:t>Comfort with resume delay and memory reclamation </a:t>
            </a:r>
          </a:p>
          <a:p>
            <a:r>
              <a:rPr lang="en-US" sz="1600" dirty="0"/>
              <a:t>Scenarios where per second billing granularity is ideal </a:t>
            </a:r>
          </a:p>
          <a:p>
            <a:r>
              <a:rPr lang="en-US" sz="1600" dirty="0"/>
              <a:t>Desire to delegate resource allocation </a:t>
            </a:r>
          </a:p>
          <a:p>
            <a:r>
              <a:rPr lang="en-US" sz="1600" dirty="0"/>
              <a:t>Currently using single databases on General Purpose service tier </a:t>
            </a:r>
          </a:p>
          <a:p>
            <a:endParaRPr lang="en-US" sz="1600" dirty="0"/>
          </a:p>
        </p:txBody>
      </p:sp>
      <p:sp>
        <p:nvSpPr>
          <p:cNvPr id="15" name="Text Placeholder 4">
            <a:extLst>
              <a:ext uri="{FF2B5EF4-FFF2-40B4-BE49-F238E27FC236}">
                <a16:creationId xmlns:a16="http://schemas.microsoft.com/office/drawing/2014/main" id="{1414C82A-7E51-4AC7-B12E-F63AF9EA33BE}"/>
              </a:ext>
            </a:extLst>
          </p:cNvPr>
          <p:cNvSpPr txBox="1">
            <a:spLocks/>
          </p:cNvSpPr>
          <p:nvPr/>
        </p:nvSpPr>
        <p:spPr>
          <a:xfrm>
            <a:off x="9828641" y="2881798"/>
            <a:ext cx="1797674" cy="110799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solidFill>
                  <a:schemeClr val="tx2"/>
                </a:solidFill>
                <a:latin typeface="+mj-lt"/>
              </a:rPr>
              <a:t>Price optimization will help drive the decision between provisioned and serverless compute </a:t>
            </a:r>
          </a:p>
        </p:txBody>
      </p:sp>
      <p:sp>
        <p:nvSpPr>
          <p:cNvPr id="2" name="Freeform 1">
            <a:extLst>
              <a:ext uri="{FF2B5EF4-FFF2-40B4-BE49-F238E27FC236}">
                <a16:creationId xmlns:a16="http://schemas.microsoft.com/office/drawing/2014/main" id="{702BDC0D-31F3-2147-8C97-B0724E808E55}"/>
              </a:ext>
            </a:extLst>
          </p:cNvPr>
          <p:cNvSpPr/>
          <p:nvPr/>
        </p:nvSpPr>
        <p:spPr bwMode="auto">
          <a:xfrm>
            <a:off x="8952183" y="1339635"/>
            <a:ext cx="528103" cy="4405745"/>
          </a:xfrm>
          <a:custGeom>
            <a:avLst/>
            <a:gdLst>
              <a:gd name="connsiteX0" fmla="*/ 0 w 528102"/>
              <a:gd name="connsiteY0" fmla="*/ 0 h 4405745"/>
              <a:gd name="connsiteX1" fmla="*/ 528102 w 528102"/>
              <a:gd name="connsiteY1" fmla="*/ 0 h 4405745"/>
              <a:gd name="connsiteX2" fmla="*/ 528102 w 528102"/>
              <a:gd name="connsiteY2" fmla="*/ 4405745 h 4405745"/>
              <a:gd name="connsiteX3" fmla="*/ 224932 w 528102"/>
              <a:gd name="connsiteY3" fmla="*/ 4405745 h 4405745"/>
              <a:gd name="connsiteX0" fmla="*/ 0 w 528102"/>
              <a:gd name="connsiteY0" fmla="*/ 0 h 4405745"/>
              <a:gd name="connsiteX1" fmla="*/ 528102 w 528102"/>
              <a:gd name="connsiteY1" fmla="*/ 0 h 4405745"/>
              <a:gd name="connsiteX2" fmla="*/ 528102 w 528102"/>
              <a:gd name="connsiteY2" fmla="*/ 4405745 h 4405745"/>
              <a:gd name="connsiteX3" fmla="*/ 224932 w 528102"/>
              <a:gd name="connsiteY3" fmla="*/ 4405745 h 4405745"/>
              <a:gd name="connsiteX0" fmla="*/ 1 w 528103"/>
              <a:gd name="connsiteY0" fmla="*/ 0 h 4405745"/>
              <a:gd name="connsiteX1" fmla="*/ 528103 w 528103"/>
              <a:gd name="connsiteY1" fmla="*/ 0 h 4405745"/>
              <a:gd name="connsiteX2" fmla="*/ 528103 w 528103"/>
              <a:gd name="connsiteY2" fmla="*/ 4405745 h 4405745"/>
              <a:gd name="connsiteX3" fmla="*/ 0 w 528103"/>
              <a:gd name="connsiteY3" fmla="*/ 4405745 h 4405745"/>
            </a:gdLst>
            <a:ahLst/>
            <a:cxnLst>
              <a:cxn ang="0">
                <a:pos x="connsiteX0" y="connsiteY0"/>
              </a:cxn>
              <a:cxn ang="0">
                <a:pos x="connsiteX1" y="connsiteY1"/>
              </a:cxn>
              <a:cxn ang="0">
                <a:pos x="connsiteX2" y="connsiteY2"/>
              </a:cxn>
              <a:cxn ang="0">
                <a:pos x="connsiteX3" y="connsiteY3"/>
              </a:cxn>
            </a:cxnLst>
            <a:rect l="l" t="t" r="r" b="b"/>
            <a:pathLst>
              <a:path w="528103" h="4405745">
                <a:moveTo>
                  <a:pt x="1" y="0"/>
                </a:moveTo>
                <a:lnTo>
                  <a:pt x="528103" y="0"/>
                </a:lnTo>
                <a:lnTo>
                  <a:pt x="528103" y="4405745"/>
                </a:lnTo>
                <a:lnTo>
                  <a:pt x="0" y="440574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057E00C-5318-C64D-A00D-245D026359C2}"/>
              </a:ext>
            </a:extLst>
          </p:cNvPr>
          <p:cNvCxnSpPr/>
          <p:nvPr/>
        </p:nvCxnSpPr>
        <p:spPr>
          <a:xfrm flipH="1">
            <a:off x="9480286" y="3438780"/>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0E2A6FAD-4F80-0143-BF0F-E0196E411502}"/>
              </a:ext>
            </a:extLst>
          </p:cNvPr>
          <p:cNvSpPr/>
          <p:nvPr/>
        </p:nvSpPr>
        <p:spPr bwMode="auto">
          <a:xfrm>
            <a:off x="3128025" y="1338154"/>
            <a:ext cx="322288" cy="1903750"/>
          </a:xfrm>
          <a:custGeom>
            <a:avLst/>
            <a:gdLst>
              <a:gd name="connsiteX0" fmla="*/ 292308 w 314794"/>
              <a:gd name="connsiteY0" fmla="*/ 0 h 1903750"/>
              <a:gd name="connsiteX1" fmla="*/ 292308 w 314794"/>
              <a:gd name="connsiteY1" fmla="*/ 0 h 1903750"/>
              <a:gd name="connsiteX2" fmla="*/ 0 w 314794"/>
              <a:gd name="connsiteY2" fmla="*/ 0 h 1903750"/>
              <a:gd name="connsiteX3" fmla="*/ 0 w 314794"/>
              <a:gd name="connsiteY3" fmla="*/ 1903750 h 1903750"/>
              <a:gd name="connsiteX4" fmla="*/ 314794 w 314794"/>
              <a:gd name="connsiteY4" fmla="*/ 1903750 h 1903750"/>
              <a:gd name="connsiteX0" fmla="*/ 292308 w 322288"/>
              <a:gd name="connsiteY0" fmla="*/ 0 h 1903750"/>
              <a:gd name="connsiteX1" fmla="*/ 322288 w 322288"/>
              <a:gd name="connsiteY1" fmla="*/ 0 h 1903750"/>
              <a:gd name="connsiteX2" fmla="*/ 0 w 322288"/>
              <a:gd name="connsiteY2" fmla="*/ 0 h 1903750"/>
              <a:gd name="connsiteX3" fmla="*/ 0 w 322288"/>
              <a:gd name="connsiteY3" fmla="*/ 1903750 h 1903750"/>
              <a:gd name="connsiteX4" fmla="*/ 314794 w 322288"/>
              <a:gd name="connsiteY4" fmla="*/ 1903750 h 190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88" h="1903750">
                <a:moveTo>
                  <a:pt x="292308" y="0"/>
                </a:moveTo>
                <a:lnTo>
                  <a:pt x="322288" y="0"/>
                </a:lnTo>
                <a:lnTo>
                  <a:pt x="0" y="0"/>
                </a:lnTo>
                <a:lnTo>
                  <a:pt x="0" y="1903750"/>
                </a:lnTo>
                <a:lnTo>
                  <a:pt x="314794" y="190375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B7FC2FC4-3F1C-2A49-A264-0DD6985A3934}"/>
              </a:ext>
            </a:extLst>
          </p:cNvPr>
          <p:cNvSpPr/>
          <p:nvPr/>
        </p:nvSpPr>
        <p:spPr bwMode="auto">
          <a:xfrm>
            <a:off x="3125157" y="4053364"/>
            <a:ext cx="322288" cy="1692014"/>
          </a:xfrm>
          <a:custGeom>
            <a:avLst/>
            <a:gdLst>
              <a:gd name="connsiteX0" fmla="*/ 292308 w 314794"/>
              <a:gd name="connsiteY0" fmla="*/ 0 h 1903750"/>
              <a:gd name="connsiteX1" fmla="*/ 292308 w 314794"/>
              <a:gd name="connsiteY1" fmla="*/ 0 h 1903750"/>
              <a:gd name="connsiteX2" fmla="*/ 0 w 314794"/>
              <a:gd name="connsiteY2" fmla="*/ 0 h 1903750"/>
              <a:gd name="connsiteX3" fmla="*/ 0 w 314794"/>
              <a:gd name="connsiteY3" fmla="*/ 1903750 h 1903750"/>
              <a:gd name="connsiteX4" fmla="*/ 314794 w 314794"/>
              <a:gd name="connsiteY4" fmla="*/ 1903750 h 1903750"/>
              <a:gd name="connsiteX0" fmla="*/ 292308 w 322288"/>
              <a:gd name="connsiteY0" fmla="*/ 0 h 1903750"/>
              <a:gd name="connsiteX1" fmla="*/ 322288 w 322288"/>
              <a:gd name="connsiteY1" fmla="*/ 0 h 1903750"/>
              <a:gd name="connsiteX2" fmla="*/ 0 w 322288"/>
              <a:gd name="connsiteY2" fmla="*/ 0 h 1903750"/>
              <a:gd name="connsiteX3" fmla="*/ 0 w 322288"/>
              <a:gd name="connsiteY3" fmla="*/ 1903750 h 1903750"/>
              <a:gd name="connsiteX4" fmla="*/ 314794 w 322288"/>
              <a:gd name="connsiteY4" fmla="*/ 1903750 h 190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88" h="1903750">
                <a:moveTo>
                  <a:pt x="292308" y="0"/>
                </a:moveTo>
                <a:lnTo>
                  <a:pt x="322288" y="0"/>
                </a:lnTo>
                <a:lnTo>
                  <a:pt x="0" y="0"/>
                </a:lnTo>
                <a:lnTo>
                  <a:pt x="0" y="1903750"/>
                </a:lnTo>
                <a:lnTo>
                  <a:pt x="314794" y="190375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2ABB87B7-9211-E24A-8FD9-0157E4E0736C}"/>
              </a:ext>
            </a:extLst>
          </p:cNvPr>
          <p:cNvCxnSpPr/>
          <p:nvPr/>
        </p:nvCxnSpPr>
        <p:spPr>
          <a:xfrm flipH="1">
            <a:off x="2912202" y="2226039"/>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CF253-74C2-4048-8CC2-3E6C613596AD}"/>
              </a:ext>
            </a:extLst>
          </p:cNvPr>
          <p:cNvCxnSpPr/>
          <p:nvPr/>
        </p:nvCxnSpPr>
        <p:spPr>
          <a:xfrm flipH="1">
            <a:off x="2905114" y="4893846"/>
            <a:ext cx="22004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2C03CF7-FB37-D144-B8F6-4CF8A17CA1D6}"/>
              </a:ext>
            </a:extLst>
          </p:cNvPr>
          <p:cNvGrpSpPr/>
          <p:nvPr/>
        </p:nvGrpSpPr>
        <p:grpSpPr>
          <a:xfrm>
            <a:off x="1195754" y="1558557"/>
            <a:ext cx="605154" cy="609600"/>
            <a:chOff x="1195754" y="1309635"/>
            <a:chExt cx="605154" cy="609600"/>
          </a:xfrm>
        </p:grpSpPr>
        <p:sp>
          <p:nvSpPr>
            <p:cNvPr id="12" name="Freeform 11">
              <a:extLst>
                <a:ext uri="{FF2B5EF4-FFF2-40B4-BE49-F238E27FC236}">
                  <a16:creationId xmlns:a16="http://schemas.microsoft.com/office/drawing/2014/main" id="{6EB6D4AB-7883-C143-99BF-1DD0F3B158BD}"/>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A240C1BE-CA61-B44A-B501-E68F49658536}"/>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22321D34-2367-5046-B146-260F9F47761A}"/>
              </a:ext>
            </a:extLst>
          </p:cNvPr>
          <p:cNvGrpSpPr/>
          <p:nvPr/>
        </p:nvGrpSpPr>
        <p:grpSpPr>
          <a:xfrm>
            <a:off x="1195754" y="4259864"/>
            <a:ext cx="605155" cy="609600"/>
            <a:chOff x="1195754" y="2656550"/>
            <a:chExt cx="605155" cy="609600"/>
          </a:xfrm>
        </p:grpSpPr>
        <p:sp>
          <p:nvSpPr>
            <p:cNvPr id="34" name="Freeform 33">
              <a:extLst>
                <a:ext uri="{FF2B5EF4-FFF2-40B4-BE49-F238E27FC236}">
                  <a16:creationId xmlns:a16="http://schemas.microsoft.com/office/drawing/2014/main" id="{1CEFF824-A33B-FB46-A873-044247B9D968}"/>
                </a:ext>
              </a:extLst>
            </p:cNvPr>
            <p:cNvSpPr/>
            <p:nvPr/>
          </p:nvSpPr>
          <p:spPr bwMode="auto">
            <a:xfrm>
              <a:off x="1195754" y="2656550"/>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745EF63F-1BD5-AE48-B0F5-411D244A981A}"/>
                </a:ext>
              </a:extLst>
            </p:cNvPr>
            <p:cNvSpPr/>
            <p:nvPr/>
          </p:nvSpPr>
          <p:spPr bwMode="auto">
            <a:xfrm>
              <a:off x="1258313" y="2678464"/>
              <a:ext cx="542596" cy="521936"/>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1936">
                  <a:moveTo>
                    <a:pt x="0" y="521936"/>
                  </a:moveTo>
                  <a:lnTo>
                    <a:pt x="67515" y="0"/>
                  </a:lnTo>
                  <a:lnTo>
                    <a:pt x="132251" y="428878"/>
                  </a:lnTo>
                  <a:lnTo>
                    <a:pt x="188895" y="267037"/>
                  </a:lnTo>
                  <a:lnTo>
                    <a:pt x="245540" y="44506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BB5493C1-5689-441E-AD45-58E9FD4DC8F4}"/>
              </a:ext>
            </a:extLst>
          </p:cNvPr>
          <p:cNvGrpSpPr/>
          <p:nvPr/>
        </p:nvGrpSpPr>
        <p:grpSpPr>
          <a:xfrm>
            <a:off x="0" y="6215635"/>
            <a:ext cx="11444140" cy="324677"/>
            <a:chOff x="0" y="6058468"/>
            <a:chExt cx="11444140" cy="324677"/>
          </a:xfrm>
        </p:grpSpPr>
        <p:cxnSp>
          <p:nvCxnSpPr>
            <p:cNvPr id="23" name="Straight Arrow Connector 22">
              <a:extLst>
                <a:ext uri="{FF2B5EF4-FFF2-40B4-BE49-F238E27FC236}">
                  <a16:creationId xmlns:a16="http://schemas.microsoft.com/office/drawing/2014/main" id="{05D22130-ACDC-44D9-841B-5F51219BFA2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E3C1152-29BF-4BC2-8F42-8FE9BF1D047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85AC025-198B-4AF1-814F-FF9ACF7A0EA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16788D9E-CE3B-44F1-A02E-A742F17F2FF5}"/>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16DA685-69F4-4BDB-8961-112DB91FA64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BE7B9A9-3FA0-4946-8F6A-75C442F8654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3F67418C-F9B9-4097-93EA-D4F4E71A0CC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0" name="TextBox 29">
              <a:extLst>
                <a:ext uri="{FF2B5EF4-FFF2-40B4-BE49-F238E27FC236}">
                  <a16:creationId xmlns:a16="http://schemas.microsoft.com/office/drawing/2014/main" id="{3F2B614D-2F08-4000-AA48-D6268E869A94}"/>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1" name="TextBox 30">
              <a:extLst>
                <a:ext uri="{FF2B5EF4-FFF2-40B4-BE49-F238E27FC236}">
                  <a16:creationId xmlns:a16="http://schemas.microsoft.com/office/drawing/2014/main" id="{A434AF06-02E9-40FF-9AA9-B4A27722F7E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2" name="TextBox 31">
              <a:extLst>
                <a:ext uri="{FF2B5EF4-FFF2-40B4-BE49-F238E27FC236}">
                  <a16:creationId xmlns:a16="http://schemas.microsoft.com/office/drawing/2014/main" id="{FE68D074-5756-4FD2-9521-53D74B0D6B5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33" name="TextBox 32">
              <a:extLst>
                <a:ext uri="{FF2B5EF4-FFF2-40B4-BE49-F238E27FC236}">
                  <a16:creationId xmlns:a16="http://schemas.microsoft.com/office/drawing/2014/main" id="{7DE3EDBB-1A0A-4B28-9664-284EEFBF24D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64887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Elastic Pools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277283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p:txBody>
          <a:bodyPr/>
          <a:lstStyle/>
          <a:p>
            <a:r>
              <a:rPr lang="en-US" dirty="0"/>
              <a:t>Three Singleton Databases</a:t>
            </a:r>
          </a:p>
        </p:txBody>
      </p:sp>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2"/>
          <a:stretch>
            <a:fillRect/>
          </a:stretch>
        </p:blipFill>
        <p:spPr>
          <a:xfrm>
            <a:off x="8169491" y="2959785"/>
            <a:ext cx="3345470" cy="2217612"/>
          </a:xfrm>
          <a:prstGeom prst="rect">
            <a:avLst/>
          </a:prstGeom>
        </p:spPr>
      </p:pic>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3"/>
          <a:stretch>
            <a:fillRect/>
          </a:stretch>
        </p:blipFill>
        <p:spPr>
          <a:xfrm>
            <a:off x="499487" y="2944544"/>
            <a:ext cx="3292125" cy="2209992"/>
          </a:xfrm>
          <a:prstGeom prst="rect">
            <a:avLst/>
          </a:prstGeom>
        </p:spPr>
      </p:pic>
      <p:sp>
        <p:nvSpPr>
          <p:cNvPr id="9" name="TextBox 8">
            <a:extLst>
              <a:ext uri="{FF2B5EF4-FFF2-40B4-BE49-F238E27FC236}">
                <a16:creationId xmlns:a16="http://schemas.microsoft.com/office/drawing/2014/main" id="{82852E74-5BC6-4AF1-A37C-3A5B4AC8141A}"/>
              </a:ext>
            </a:extLst>
          </p:cNvPr>
          <p:cNvSpPr txBox="1"/>
          <p:nvPr/>
        </p:nvSpPr>
        <p:spPr>
          <a:xfrm>
            <a:off x="168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1</a:t>
            </a:r>
          </a:p>
        </p:txBody>
      </p:sp>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342109" y="2944544"/>
            <a:ext cx="3330229" cy="2232853"/>
          </a:xfrm>
          <a:prstGeom prst="rect">
            <a:avLst/>
          </a:prstGeom>
        </p:spPr>
      </p:pic>
      <p:sp>
        <p:nvSpPr>
          <p:cNvPr id="17" name="TextBox 16">
            <a:extLst>
              <a:ext uri="{FF2B5EF4-FFF2-40B4-BE49-F238E27FC236}">
                <a16:creationId xmlns:a16="http://schemas.microsoft.com/office/drawing/2014/main" id="{1F0AF586-2BCE-46BA-B2F9-9366C1D467B9}"/>
              </a:ext>
            </a:extLst>
          </p:cNvPr>
          <p:cNvSpPr txBox="1"/>
          <p:nvPr/>
        </p:nvSpPr>
        <p:spPr>
          <a:xfrm>
            <a:off x="549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2</a:t>
            </a:r>
          </a:p>
        </p:txBody>
      </p:sp>
      <p:sp>
        <p:nvSpPr>
          <p:cNvPr id="19" name="TextBox 18">
            <a:extLst>
              <a:ext uri="{FF2B5EF4-FFF2-40B4-BE49-F238E27FC236}">
                <a16:creationId xmlns:a16="http://schemas.microsoft.com/office/drawing/2014/main" id="{B0180B47-34ED-4A46-86CD-E55B88A09CC0}"/>
              </a:ext>
            </a:extLst>
          </p:cNvPr>
          <p:cNvSpPr txBox="1"/>
          <p:nvPr/>
        </p:nvSpPr>
        <p:spPr>
          <a:xfrm>
            <a:off x="9402934"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3</a:t>
            </a:r>
          </a:p>
        </p:txBody>
      </p:sp>
      <p:sp>
        <p:nvSpPr>
          <p:cNvPr id="23" name="Rectangle 22">
            <a:extLst>
              <a:ext uri="{FF2B5EF4-FFF2-40B4-BE49-F238E27FC236}">
                <a16:creationId xmlns:a16="http://schemas.microsoft.com/office/drawing/2014/main" id="{ECA3AAAD-87C6-43F7-8759-8731BDF64116}"/>
              </a:ext>
            </a:extLst>
          </p:cNvPr>
          <p:cNvSpPr/>
          <p:nvPr/>
        </p:nvSpPr>
        <p:spPr>
          <a:xfrm>
            <a:off x="499487" y="1455368"/>
            <a:ext cx="11015474" cy="830997"/>
          </a:xfrm>
          <a:prstGeom prst="rect">
            <a:avLst/>
          </a:prstGeom>
        </p:spPr>
        <p:txBody>
          <a:bodyPr wrap="square">
            <a:spAutoFit/>
          </a:bodyPr>
          <a:lstStyle/>
          <a:p>
            <a:r>
              <a:rPr lang="en-US" sz="2400" dirty="0">
                <a:solidFill>
                  <a:srgbClr val="0070C0"/>
                </a:solidFill>
              </a:rPr>
              <a:t>Singleton databases with unpredictable and intermittent usage patterns can be consolidated into a single server using elastic pools for better optimization.</a:t>
            </a:r>
          </a:p>
        </p:txBody>
      </p:sp>
      <p:grpSp>
        <p:nvGrpSpPr>
          <p:cNvPr id="10" name="Group 9">
            <a:extLst>
              <a:ext uri="{FF2B5EF4-FFF2-40B4-BE49-F238E27FC236}">
                <a16:creationId xmlns:a16="http://schemas.microsoft.com/office/drawing/2014/main" id="{885B38E9-43A6-49FA-B31F-AD2352B7F505}"/>
              </a:ext>
            </a:extLst>
          </p:cNvPr>
          <p:cNvGrpSpPr/>
          <p:nvPr/>
        </p:nvGrpSpPr>
        <p:grpSpPr>
          <a:xfrm>
            <a:off x="0" y="6215635"/>
            <a:ext cx="11444140" cy="324677"/>
            <a:chOff x="0" y="6058468"/>
            <a:chExt cx="11444140" cy="324677"/>
          </a:xfrm>
        </p:grpSpPr>
        <p:cxnSp>
          <p:nvCxnSpPr>
            <p:cNvPr id="11" name="Straight Arrow Connector 10">
              <a:extLst>
                <a:ext uri="{FF2B5EF4-FFF2-40B4-BE49-F238E27FC236}">
                  <a16:creationId xmlns:a16="http://schemas.microsoft.com/office/drawing/2014/main" id="{E96C16C0-AD47-4695-83C2-792396FD301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EB61A61-4C33-40B8-85ED-DC1D60D32D9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A5E52831-37C3-46B4-ABEF-20372B727DC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1D0DBB9F-BFB9-4B22-A012-81DDE1FBEBB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1C280568-4D74-40F9-8D4D-7C3436A8336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C383D74-1510-4965-AF08-64CD920E6B6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FD4A7F4-85BD-4A43-94DA-34933E7F466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03735406-2C80-498D-8A63-66D348078DC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1" name="TextBox 20">
              <a:extLst>
                <a:ext uri="{FF2B5EF4-FFF2-40B4-BE49-F238E27FC236}">
                  <a16:creationId xmlns:a16="http://schemas.microsoft.com/office/drawing/2014/main" id="{3F5CFAB5-EBD4-4586-9F0E-1945212B24E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2" name="TextBox 21">
              <a:extLst>
                <a:ext uri="{FF2B5EF4-FFF2-40B4-BE49-F238E27FC236}">
                  <a16:creationId xmlns:a16="http://schemas.microsoft.com/office/drawing/2014/main" id="{CF5AFD08-D03D-4A87-8F44-0FECA6A51F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24" name="TextBox 23">
              <a:extLst>
                <a:ext uri="{FF2B5EF4-FFF2-40B4-BE49-F238E27FC236}">
                  <a16:creationId xmlns:a16="http://schemas.microsoft.com/office/drawing/2014/main" id="{B8DA0230-D1D8-4F7F-BF2D-EC49A97621CB}"/>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763766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p:txBody>
          <a:bodyPr/>
          <a:lstStyle/>
          <a:p>
            <a:r>
              <a:rPr lang="en-US" dirty="0"/>
              <a:t>Elastic Pools</a:t>
            </a:r>
          </a:p>
        </p:txBody>
      </p:sp>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2"/>
          <a:stretch>
            <a:fillRect/>
          </a:stretch>
        </p:blipFill>
        <p:spPr>
          <a:xfrm>
            <a:off x="1005514" y="1102751"/>
            <a:ext cx="3292125" cy="2209992"/>
          </a:xfrm>
          <a:prstGeom prst="rect">
            <a:avLst/>
          </a:prstGeom>
        </p:spPr>
      </p:pic>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3"/>
          <a:stretch>
            <a:fillRect/>
          </a:stretch>
        </p:blipFill>
        <p:spPr>
          <a:xfrm>
            <a:off x="1005514" y="3792498"/>
            <a:ext cx="3345470" cy="2217612"/>
          </a:xfrm>
          <a:prstGeom prst="rect">
            <a:avLst/>
          </a:prstGeom>
        </p:spPr>
      </p:pic>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717088" y="1102751"/>
            <a:ext cx="3330229" cy="2232853"/>
          </a:xfrm>
          <a:prstGeom prst="rect">
            <a:avLst/>
          </a:prstGeom>
        </p:spPr>
      </p:pic>
      <p:pic>
        <p:nvPicPr>
          <p:cNvPr id="5" name="Picture 4">
            <a:extLst>
              <a:ext uri="{FF2B5EF4-FFF2-40B4-BE49-F238E27FC236}">
                <a16:creationId xmlns:a16="http://schemas.microsoft.com/office/drawing/2014/main" id="{CF043627-981A-4F7D-8354-1C37BD487DB1}"/>
              </a:ext>
            </a:extLst>
          </p:cNvPr>
          <p:cNvPicPr>
            <a:picLocks noChangeAspect="1"/>
          </p:cNvPicPr>
          <p:nvPr/>
        </p:nvPicPr>
        <p:blipFill>
          <a:blip r:embed="rId5"/>
          <a:stretch>
            <a:fillRect/>
          </a:stretch>
        </p:blipFill>
        <p:spPr>
          <a:xfrm>
            <a:off x="4717088" y="3784877"/>
            <a:ext cx="3292125" cy="2225233"/>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0FA1244A-79F7-4B1C-A133-4AAE8B026019}"/>
              </a:ext>
            </a:extLst>
          </p:cNvPr>
          <p:cNvSpPr/>
          <p:nvPr/>
        </p:nvSpPr>
        <p:spPr>
          <a:xfrm>
            <a:off x="8460418" y="4252939"/>
            <a:ext cx="3081175" cy="1200329"/>
          </a:xfrm>
          <a:prstGeom prst="rect">
            <a:avLst/>
          </a:prstGeom>
        </p:spPr>
        <p:txBody>
          <a:bodyPr wrap="square">
            <a:spAutoFit/>
          </a:bodyPr>
          <a:lstStyle/>
          <a:p>
            <a:r>
              <a:rPr lang="en-US" sz="2400" dirty="0">
                <a:solidFill>
                  <a:srgbClr val="0070C0"/>
                </a:solidFill>
              </a:rPr>
              <a:t>Resources combined into a single elastic pool.</a:t>
            </a:r>
          </a:p>
        </p:txBody>
      </p:sp>
      <p:sp>
        <p:nvSpPr>
          <p:cNvPr id="10" name="Rectangle 9">
            <a:extLst>
              <a:ext uri="{FF2B5EF4-FFF2-40B4-BE49-F238E27FC236}">
                <a16:creationId xmlns:a16="http://schemas.microsoft.com/office/drawing/2014/main" id="{67C2E325-FF83-471A-B8FA-66B01C79D525}"/>
              </a:ext>
            </a:extLst>
          </p:cNvPr>
          <p:cNvSpPr/>
          <p:nvPr/>
        </p:nvSpPr>
        <p:spPr bwMode="auto">
          <a:xfrm>
            <a:off x="1005514" y="1102751"/>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531394D-56A3-4595-B281-11318BC01BC2}"/>
              </a:ext>
            </a:extLst>
          </p:cNvPr>
          <p:cNvSpPr/>
          <p:nvPr/>
        </p:nvSpPr>
        <p:spPr bwMode="auto">
          <a:xfrm>
            <a:off x="4717088" y="1117992"/>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C35FD5-20EA-4B0E-B45D-CE368E0A8A12}"/>
              </a:ext>
            </a:extLst>
          </p:cNvPr>
          <p:cNvSpPr/>
          <p:nvPr/>
        </p:nvSpPr>
        <p:spPr bwMode="auto">
          <a:xfrm>
            <a:off x="1005513" y="3782500"/>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D2B0154F-4BD0-4B04-8F47-3942A762469F}"/>
              </a:ext>
            </a:extLst>
          </p:cNvPr>
          <p:cNvGrpSpPr/>
          <p:nvPr/>
        </p:nvGrpSpPr>
        <p:grpSpPr>
          <a:xfrm>
            <a:off x="0" y="6215635"/>
            <a:ext cx="11444140" cy="324677"/>
            <a:chOff x="0" y="6058468"/>
            <a:chExt cx="11444140" cy="324677"/>
          </a:xfrm>
        </p:grpSpPr>
        <p:cxnSp>
          <p:nvCxnSpPr>
            <p:cNvPr id="13" name="Straight Arrow Connector 12">
              <a:extLst>
                <a:ext uri="{FF2B5EF4-FFF2-40B4-BE49-F238E27FC236}">
                  <a16:creationId xmlns:a16="http://schemas.microsoft.com/office/drawing/2014/main" id="{0C24EE0A-55C2-4D48-98F4-7A531772DBC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F44329B-911E-4AD4-B5E8-7646D4EF901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97D706F9-8D4A-4201-A113-CAEC732B724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C26E9AD9-C5DE-467D-9B46-08887A262FA8}"/>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28B5912-4F1F-4AF9-ABC9-BE63B88F87E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E6900CE-863F-4B5B-98C4-9A11FB71889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6AD018A-908B-4E14-962C-1D98AE19F9A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1" name="TextBox 20">
              <a:extLst>
                <a:ext uri="{FF2B5EF4-FFF2-40B4-BE49-F238E27FC236}">
                  <a16:creationId xmlns:a16="http://schemas.microsoft.com/office/drawing/2014/main" id="{A803A4F4-BCAE-4D50-AE67-15AF4642245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2" name="TextBox 21">
              <a:extLst>
                <a:ext uri="{FF2B5EF4-FFF2-40B4-BE49-F238E27FC236}">
                  <a16:creationId xmlns:a16="http://schemas.microsoft.com/office/drawing/2014/main" id="{EBAAB81D-1752-4EE3-A04F-42C77FDBE6CA}"/>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3" name="TextBox 22">
              <a:extLst>
                <a:ext uri="{FF2B5EF4-FFF2-40B4-BE49-F238E27FC236}">
                  <a16:creationId xmlns:a16="http://schemas.microsoft.com/office/drawing/2014/main" id="{3E20258C-C0F6-4501-9442-B20554550B2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24" name="TextBox 23">
              <a:extLst>
                <a:ext uri="{FF2B5EF4-FFF2-40B4-BE49-F238E27FC236}">
                  <a16:creationId xmlns:a16="http://schemas.microsoft.com/office/drawing/2014/main" id="{B74FDA30-A968-4967-A972-F6839AE8606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18793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tx1"/>
            </a:gs>
            <a:gs pos="68000">
              <a:schemeClr val="accent3">
                <a:lumMod val="40000"/>
                <a:lumOff val="60000"/>
              </a:schemeClr>
            </a:gs>
            <a:gs pos="100000">
              <a:schemeClr val="tx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BF740DF-F02B-4F75-B4EB-31DBC9CCED82}"/>
              </a:ext>
            </a:extLst>
          </p:cNvPr>
          <p:cNvSpPr>
            <a:spLocks noGrp="1"/>
          </p:cNvSpPr>
          <p:nvPr>
            <p:ph type="title"/>
          </p:nvPr>
        </p:nvSpPr>
        <p:spPr>
          <a:xfrm>
            <a:off x="578836" y="531454"/>
            <a:ext cx="11018520" cy="498598"/>
          </a:xfrm>
        </p:spPr>
        <p:txBody>
          <a:bodyPr/>
          <a:lstStyle/>
          <a:p>
            <a:r>
              <a:rPr lang="en-US" dirty="0">
                <a:solidFill>
                  <a:schemeClr val="bg1"/>
                </a:solidFill>
              </a:rPr>
              <a:t>Azure SQL for Beginners</a:t>
            </a:r>
            <a:endParaRPr lang="en-US" dirty="0">
              <a:gradFill flip="none" rotWithShape="1">
                <a:gsLst>
                  <a:gs pos="62564">
                    <a:schemeClr val="tx1"/>
                  </a:gs>
                  <a:gs pos="55000">
                    <a:schemeClr val="tx1"/>
                  </a:gs>
                </a:gsLst>
                <a:lin ang="5400000" scaled="0"/>
                <a:tileRect/>
              </a:gradFill>
            </a:endParaRPr>
          </a:p>
        </p:txBody>
      </p:sp>
      <p:pic>
        <p:nvPicPr>
          <p:cNvPr id="7" name="Picture 6">
            <a:extLst>
              <a:ext uri="{FF2B5EF4-FFF2-40B4-BE49-F238E27FC236}">
                <a16:creationId xmlns:a16="http://schemas.microsoft.com/office/drawing/2014/main" id="{A9CCBB31-05B2-4585-AA8B-2A66EDE78A0A}"/>
              </a:ext>
            </a:extLst>
          </p:cNvPr>
          <p:cNvPicPr>
            <a:picLocks noChangeAspect="1"/>
          </p:cNvPicPr>
          <p:nvPr/>
        </p:nvPicPr>
        <p:blipFill>
          <a:blip r:embed="rId3"/>
          <a:stretch>
            <a:fillRect/>
          </a:stretch>
        </p:blipFill>
        <p:spPr>
          <a:xfrm>
            <a:off x="859366" y="1955260"/>
            <a:ext cx="5764791" cy="32152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0A14074-5360-4C9E-8C58-35D420B5386A}"/>
              </a:ext>
            </a:extLst>
          </p:cNvPr>
          <p:cNvPicPr>
            <a:picLocks noChangeAspect="1"/>
          </p:cNvPicPr>
          <p:nvPr/>
        </p:nvPicPr>
        <p:blipFill>
          <a:blip r:embed="rId4"/>
          <a:stretch>
            <a:fillRect/>
          </a:stretch>
        </p:blipFill>
        <p:spPr>
          <a:xfrm>
            <a:off x="7671437" y="1760612"/>
            <a:ext cx="3398815" cy="360457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2A7B7E0-DD96-44AA-B0D1-9A0A11AAC685}"/>
              </a:ext>
            </a:extLst>
          </p:cNvPr>
          <p:cNvSpPr txBox="1"/>
          <p:nvPr/>
        </p:nvSpPr>
        <p:spPr>
          <a:xfrm>
            <a:off x="1375407" y="5791686"/>
            <a:ext cx="4934601"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hlinkClick r:id="rId5" action="ppaction://hlinkfile"/>
              </a:rPr>
              <a:t>aka.ms/</a:t>
            </a:r>
            <a:r>
              <a:rPr lang="en-US" sz="2800" dirty="0" err="1">
                <a:gradFill>
                  <a:gsLst>
                    <a:gs pos="2917">
                      <a:schemeClr val="tx1"/>
                    </a:gs>
                    <a:gs pos="30000">
                      <a:schemeClr val="tx1"/>
                    </a:gs>
                  </a:gsLst>
                  <a:lin ang="5400000" scaled="0"/>
                </a:gradFill>
                <a:hlinkClick r:id="rId5" action="ppaction://hlinkfile"/>
              </a:rPr>
              <a:t>azureSQLfundamentals</a:t>
            </a:r>
            <a:endParaRPr lang="en-US" sz="28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303709BB-E23E-4BCE-9FD0-5F2963EB36A1}"/>
              </a:ext>
            </a:extLst>
          </p:cNvPr>
          <p:cNvSpPr txBox="1"/>
          <p:nvPr/>
        </p:nvSpPr>
        <p:spPr>
          <a:xfrm>
            <a:off x="7671437" y="5799550"/>
            <a:ext cx="3544555" cy="430887"/>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hlinkClick r:id="rId6" action="ppaction://hlinkfile"/>
              </a:rPr>
              <a:t>aka.ms/</a:t>
            </a:r>
            <a:r>
              <a:rPr lang="en-US" sz="2800" dirty="0" err="1">
                <a:gradFill>
                  <a:gsLst>
                    <a:gs pos="2917">
                      <a:schemeClr val="tx1"/>
                    </a:gs>
                    <a:gs pos="30000">
                      <a:schemeClr val="tx1"/>
                    </a:gs>
                  </a:gsLst>
                  <a:lin ang="5400000" scaled="0"/>
                </a:gradFill>
                <a:hlinkClick r:id="rId6" action="ppaction://hlinkfile"/>
              </a:rPr>
              <a:t>sqlWorkshops</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967207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Summary</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35882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7F117B9-08C6-4628-B023-B5883A3DA7D1}"/>
              </a:ext>
            </a:extLst>
          </p:cNvPr>
          <p:cNvSpPr/>
          <p:nvPr/>
        </p:nvSpPr>
        <p:spPr bwMode="auto">
          <a:xfrm>
            <a:off x="6182586" y="1504237"/>
            <a:ext cx="5499639" cy="4240783"/>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2C060781-BBCC-4F9F-A92A-C007C1F2DCF1}"/>
              </a:ext>
            </a:extLst>
          </p:cNvPr>
          <p:cNvSpPr/>
          <p:nvPr/>
        </p:nvSpPr>
        <p:spPr bwMode="auto">
          <a:xfrm>
            <a:off x="498706" y="1504237"/>
            <a:ext cx="5499639" cy="4240787"/>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dirty="0"/>
              <a:t>Azure SQL Managed Instance or Azure SQL Database? </a:t>
            </a:r>
            <a:endParaRPr lang="en-US" dirty="0"/>
          </a:p>
        </p:txBody>
      </p:sp>
      <p:sp>
        <p:nvSpPr>
          <p:cNvPr id="30" name="Rectangle 29">
            <a:extLst>
              <a:ext uri="{FF2B5EF4-FFF2-40B4-BE49-F238E27FC236}">
                <a16:creationId xmlns:a16="http://schemas.microsoft.com/office/drawing/2014/main" id="{C61A462B-6E21-BB40-BDA2-BDF433E5099D}"/>
              </a:ext>
            </a:extLst>
          </p:cNvPr>
          <p:cNvSpPr/>
          <p:nvPr/>
        </p:nvSpPr>
        <p:spPr>
          <a:xfrm>
            <a:off x="1033291" y="2676695"/>
            <a:ext cx="3787284"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434239" y="2676695"/>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544033" y="3208674"/>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819533" y="3208674"/>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117289" y="3207341"/>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SQL Server surface area (vast majority of workloads)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392789" y="3207341"/>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544033" y="3056864"/>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105413" y="3055531"/>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239" y="1813895"/>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243" y="1842324"/>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894723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D70E-9C03-4136-9470-D23ACBD33AD3}"/>
              </a:ext>
            </a:extLst>
          </p:cNvPr>
          <p:cNvSpPr>
            <a:spLocks noGrp="1"/>
          </p:cNvSpPr>
          <p:nvPr>
            <p:ph type="title"/>
          </p:nvPr>
        </p:nvSpPr>
        <p:spPr>
          <a:xfrm>
            <a:off x="588263" y="457200"/>
            <a:ext cx="11018520" cy="553998"/>
          </a:xfrm>
        </p:spPr>
        <p:txBody>
          <a:bodyPr/>
          <a:lstStyle/>
          <a:p>
            <a:r>
              <a:rPr lang="en-US"/>
              <a:t>How to pick Azure SQL models and service tiers </a:t>
            </a:r>
          </a:p>
        </p:txBody>
      </p:sp>
      <p:grpSp>
        <p:nvGrpSpPr>
          <p:cNvPr id="4" name="Group 3">
            <a:extLst>
              <a:ext uri="{FF2B5EF4-FFF2-40B4-BE49-F238E27FC236}">
                <a16:creationId xmlns:a16="http://schemas.microsoft.com/office/drawing/2014/main" id="{1D2DA2BD-2124-42CC-B212-8B42CAEF4A2D}"/>
              </a:ext>
            </a:extLst>
          </p:cNvPr>
          <p:cNvGrpSpPr/>
          <p:nvPr/>
        </p:nvGrpSpPr>
        <p:grpSpPr>
          <a:xfrm>
            <a:off x="556482" y="1491249"/>
            <a:ext cx="11050301" cy="4458984"/>
            <a:chOff x="1065897" y="1304818"/>
            <a:chExt cx="11050301" cy="4458984"/>
          </a:xfrm>
        </p:grpSpPr>
        <p:sp>
          <p:nvSpPr>
            <p:cNvPr id="7" name="TextBox 6">
              <a:extLst>
                <a:ext uri="{FF2B5EF4-FFF2-40B4-BE49-F238E27FC236}">
                  <a16:creationId xmlns:a16="http://schemas.microsoft.com/office/drawing/2014/main" id="{F6E982DC-8C14-4E9A-A652-F8F4B554CD86}"/>
                </a:ext>
              </a:extLst>
            </p:cNvPr>
            <p:cNvSpPr txBox="1"/>
            <p:nvPr/>
          </p:nvSpPr>
          <p:spPr>
            <a:xfrm>
              <a:off x="2780738" y="1381414"/>
              <a:ext cx="1380470"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Fast provisioning and scalability </a:t>
              </a:r>
            </a:p>
          </p:txBody>
        </p:sp>
        <p:sp>
          <p:nvSpPr>
            <p:cNvPr id="8" name="TextBox 7">
              <a:extLst>
                <a:ext uri="{FF2B5EF4-FFF2-40B4-BE49-F238E27FC236}">
                  <a16:creationId xmlns:a16="http://schemas.microsoft.com/office/drawing/2014/main" id="{BE5355DF-0930-437A-83CB-0A0A10885B2C}"/>
                </a:ext>
              </a:extLst>
            </p:cNvPr>
            <p:cNvSpPr txBox="1"/>
            <p:nvPr/>
          </p:nvSpPr>
          <p:spPr>
            <a:xfrm>
              <a:off x="5935939" y="1381414"/>
              <a:ext cx="1464990"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Shared resource consumption for multi-tenant support</a:t>
              </a:r>
            </a:p>
          </p:txBody>
        </p:sp>
        <p:sp>
          <p:nvSpPr>
            <p:cNvPr id="11" name="TextBox 10">
              <a:extLst>
                <a:ext uri="{FF2B5EF4-FFF2-40B4-BE49-F238E27FC236}">
                  <a16:creationId xmlns:a16="http://schemas.microsoft.com/office/drawing/2014/main" id="{CD1EC4CB-99EE-49DC-8FE3-1A2CB01CA2DC}"/>
                </a:ext>
              </a:extLst>
            </p:cNvPr>
            <p:cNvSpPr txBox="1"/>
            <p:nvPr/>
          </p:nvSpPr>
          <p:spPr>
            <a:xfrm>
              <a:off x="2373673" y="2886846"/>
              <a:ext cx="22016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2" name="TextBox 11">
              <a:extLst>
                <a:ext uri="{FF2B5EF4-FFF2-40B4-BE49-F238E27FC236}">
                  <a16:creationId xmlns:a16="http://schemas.microsoft.com/office/drawing/2014/main" id="{EEF47CFA-1F95-4E3C-9C0E-4FF146D072BA}"/>
                </a:ext>
              </a:extLst>
            </p:cNvPr>
            <p:cNvSpPr txBox="1"/>
            <p:nvPr/>
          </p:nvSpPr>
          <p:spPr>
            <a:xfrm>
              <a:off x="5935939" y="2863032"/>
              <a:ext cx="14649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Elastic pool </a:t>
              </a:r>
            </a:p>
          </p:txBody>
        </p:sp>
        <p:sp>
          <p:nvSpPr>
            <p:cNvPr id="15" name="TextBox 14">
              <a:extLst>
                <a:ext uri="{FF2B5EF4-FFF2-40B4-BE49-F238E27FC236}">
                  <a16:creationId xmlns:a16="http://schemas.microsoft.com/office/drawing/2014/main" id="{B6C75781-4D36-4358-B5B3-F34E545654DC}"/>
                </a:ext>
              </a:extLst>
            </p:cNvPr>
            <p:cNvSpPr txBox="1"/>
            <p:nvPr/>
          </p:nvSpPr>
          <p:spPr>
            <a:xfrm>
              <a:off x="7631088" y="2889982"/>
              <a:ext cx="14621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instance</a:t>
              </a:r>
            </a:p>
          </p:txBody>
        </p:sp>
        <p:sp>
          <p:nvSpPr>
            <p:cNvPr id="38" name="TextBox 37">
              <a:extLst>
                <a:ext uri="{FF2B5EF4-FFF2-40B4-BE49-F238E27FC236}">
                  <a16:creationId xmlns:a16="http://schemas.microsoft.com/office/drawing/2014/main" id="{0A02C491-8D56-44C5-AF9D-9F29272B81BF}"/>
                </a:ext>
              </a:extLst>
            </p:cNvPr>
            <p:cNvSpPr txBox="1"/>
            <p:nvPr/>
          </p:nvSpPr>
          <p:spPr>
            <a:xfrm>
              <a:off x="7631088" y="1381414"/>
              <a:ext cx="1462182"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High compatibility with SQL Server and native VNET support</a:t>
              </a:r>
              <a:endPar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useBgFill="1">
          <p:nvSpPr>
            <p:cNvPr id="42" name="TextBox 41">
              <a:extLst>
                <a:ext uri="{FF2B5EF4-FFF2-40B4-BE49-F238E27FC236}">
                  <a16:creationId xmlns:a16="http://schemas.microsoft.com/office/drawing/2014/main" id="{E2E03A3C-0665-4A70-B729-38F1BDF3EADA}"/>
                </a:ext>
              </a:extLst>
            </p:cNvPr>
            <p:cNvSpPr txBox="1"/>
            <p:nvPr/>
          </p:nvSpPr>
          <p:spPr>
            <a:xfrm>
              <a:off x="2373673" y="4239578"/>
              <a:ext cx="731520" cy="584775"/>
            </a:xfrm>
            <a:prstGeom prst="rect">
              <a:avLst/>
            </a:prstGeom>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3" name="TextBox 42">
              <a:extLst>
                <a:ext uri="{FF2B5EF4-FFF2-40B4-BE49-F238E27FC236}">
                  <a16:creationId xmlns:a16="http://schemas.microsoft.com/office/drawing/2014/main" id="{5BDA8082-C56F-4274-83E1-FFB3DC8853EA}"/>
                </a:ext>
              </a:extLst>
            </p:cNvPr>
            <p:cNvSpPr txBox="1"/>
            <p:nvPr/>
          </p:nvSpPr>
          <p:spPr>
            <a:xfrm>
              <a:off x="310589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4" name="TextBox 43">
              <a:extLst>
                <a:ext uri="{FF2B5EF4-FFF2-40B4-BE49-F238E27FC236}">
                  <a16:creationId xmlns:a16="http://schemas.microsoft.com/office/drawing/2014/main" id="{D3C716F7-7DC3-4681-87EE-28DDE1D83016}"/>
                </a:ext>
              </a:extLst>
            </p:cNvPr>
            <p:cNvSpPr txBox="1"/>
            <p:nvPr/>
          </p:nvSpPr>
          <p:spPr>
            <a:xfrm>
              <a:off x="384378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5" name="TextBox 44">
              <a:extLst>
                <a:ext uri="{FF2B5EF4-FFF2-40B4-BE49-F238E27FC236}">
                  <a16:creationId xmlns:a16="http://schemas.microsoft.com/office/drawing/2014/main" id="{872EEB32-DE3E-4754-84E8-31254F8D8D3A}"/>
                </a:ext>
              </a:extLst>
            </p:cNvPr>
            <p:cNvSpPr txBox="1"/>
            <p:nvPr/>
          </p:nvSpPr>
          <p:spPr>
            <a:xfrm>
              <a:off x="763343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6" name="TextBox 45">
              <a:extLst>
                <a:ext uri="{FF2B5EF4-FFF2-40B4-BE49-F238E27FC236}">
                  <a16:creationId xmlns:a16="http://schemas.microsoft.com/office/drawing/2014/main" id="{7617369A-E058-4C18-8F5F-EC4DA6A58922}"/>
                </a:ext>
              </a:extLst>
            </p:cNvPr>
            <p:cNvSpPr txBox="1"/>
            <p:nvPr/>
          </p:nvSpPr>
          <p:spPr>
            <a:xfrm>
              <a:off x="836175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61" name="TextBox 60">
              <a:extLst>
                <a:ext uri="{FF2B5EF4-FFF2-40B4-BE49-F238E27FC236}">
                  <a16:creationId xmlns:a16="http://schemas.microsoft.com/office/drawing/2014/main" id="{7F4DF6A9-6B87-4A60-B3B1-593C9174407D}"/>
                </a:ext>
              </a:extLst>
            </p:cNvPr>
            <p:cNvSpPr txBox="1"/>
            <p:nvPr/>
          </p:nvSpPr>
          <p:spPr>
            <a:xfrm>
              <a:off x="593593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62" name="TextBox 61">
              <a:extLst>
                <a:ext uri="{FF2B5EF4-FFF2-40B4-BE49-F238E27FC236}">
                  <a16:creationId xmlns:a16="http://schemas.microsoft.com/office/drawing/2014/main" id="{B22A0D6A-FC8F-46DA-A683-27658DDE1759}"/>
                </a:ext>
              </a:extLst>
            </p:cNvPr>
            <p:cNvSpPr txBox="1"/>
            <p:nvPr/>
          </p:nvSpPr>
          <p:spPr>
            <a:xfrm>
              <a:off x="666940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0" name="TextBox 39">
              <a:extLst>
                <a:ext uri="{FF2B5EF4-FFF2-40B4-BE49-F238E27FC236}">
                  <a16:creationId xmlns:a16="http://schemas.microsoft.com/office/drawing/2014/main" id="{F26D4DBF-B4EB-4C6B-B37E-988B1B9887EB}"/>
                </a:ext>
              </a:extLst>
            </p:cNvPr>
            <p:cNvSpPr txBox="1"/>
            <p:nvPr/>
          </p:nvSpPr>
          <p:spPr>
            <a:xfrm>
              <a:off x="9320392" y="2912677"/>
              <a:ext cx="14621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Instance pool </a:t>
              </a:r>
            </a:p>
          </p:txBody>
        </p:sp>
        <p:sp>
          <p:nvSpPr>
            <p:cNvPr id="30" name="Rectangle 29">
              <a:extLst>
                <a:ext uri="{FF2B5EF4-FFF2-40B4-BE49-F238E27FC236}">
                  <a16:creationId xmlns:a16="http://schemas.microsoft.com/office/drawing/2014/main" id="{3E2C4538-61EA-4E48-99DC-F45ABCDC0531}"/>
                </a:ext>
              </a:extLst>
            </p:cNvPr>
            <p:cNvSpPr/>
            <p:nvPr/>
          </p:nvSpPr>
          <p:spPr>
            <a:xfrm>
              <a:off x="237367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1" name="Rectangle 30">
              <a:extLst>
                <a:ext uri="{FF2B5EF4-FFF2-40B4-BE49-F238E27FC236}">
                  <a16:creationId xmlns:a16="http://schemas.microsoft.com/office/drawing/2014/main" id="{1253FDD3-F70B-4BBB-B08B-1863651A86A6}"/>
                </a:ext>
              </a:extLst>
            </p:cNvPr>
            <p:cNvSpPr/>
            <p:nvPr/>
          </p:nvSpPr>
          <p:spPr>
            <a:xfrm>
              <a:off x="310589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32" name="Rectangle 31">
              <a:extLst>
                <a:ext uri="{FF2B5EF4-FFF2-40B4-BE49-F238E27FC236}">
                  <a16:creationId xmlns:a16="http://schemas.microsoft.com/office/drawing/2014/main" id="{DFDD5226-90F6-45B3-980E-739029C5BA1E}"/>
                </a:ext>
              </a:extLst>
            </p:cNvPr>
            <p:cNvSpPr/>
            <p:nvPr/>
          </p:nvSpPr>
          <p:spPr>
            <a:xfrm>
              <a:off x="384378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33" name="Rectangle 32">
              <a:extLst>
                <a:ext uri="{FF2B5EF4-FFF2-40B4-BE49-F238E27FC236}">
                  <a16:creationId xmlns:a16="http://schemas.microsoft.com/office/drawing/2014/main" id="{40BA40C4-73B8-4A12-9063-0463BEAB2AFA}"/>
                </a:ext>
              </a:extLst>
            </p:cNvPr>
            <p:cNvSpPr/>
            <p:nvPr/>
          </p:nvSpPr>
          <p:spPr>
            <a:xfrm>
              <a:off x="763343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4" name="Rectangle 33">
              <a:extLst>
                <a:ext uri="{FF2B5EF4-FFF2-40B4-BE49-F238E27FC236}">
                  <a16:creationId xmlns:a16="http://schemas.microsoft.com/office/drawing/2014/main" id="{BF2D69A3-913A-4BBF-8718-87BC9E26D741}"/>
                </a:ext>
              </a:extLst>
            </p:cNvPr>
            <p:cNvSpPr/>
            <p:nvPr/>
          </p:nvSpPr>
          <p:spPr>
            <a:xfrm>
              <a:off x="836175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8" name="Rectangle 57">
              <a:extLst>
                <a:ext uri="{FF2B5EF4-FFF2-40B4-BE49-F238E27FC236}">
                  <a16:creationId xmlns:a16="http://schemas.microsoft.com/office/drawing/2014/main" id="{63EB0FD6-1772-43F7-8CA5-AF3AF14842F2}"/>
                </a:ext>
              </a:extLst>
            </p:cNvPr>
            <p:cNvSpPr/>
            <p:nvPr/>
          </p:nvSpPr>
          <p:spPr>
            <a:xfrm>
              <a:off x="593593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59" name="Rectangle 58">
              <a:extLst>
                <a:ext uri="{FF2B5EF4-FFF2-40B4-BE49-F238E27FC236}">
                  <a16:creationId xmlns:a16="http://schemas.microsoft.com/office/drawing/2014/main" id="{0187F086-F14F-4C72-9B0B-43AF0222A56C}"/>
                </a:ext>
              </a:extLst>
            </p:cNvPr>
            <p:cNvSpPr/>
            <p:nvPr/>
          </p:nvSpPr>
          <p:spPr>
            <a:xfrm>
              <a:off x="666940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47" name="Rectangle 46">
              <a:extLst>
                <a:ext uri="{FF2B5EF4-FFF2-40B4-BE49-F238E27FC236}">
                  <a16:creationId xmlns:a16="http://schemas.microsoft.com/office/drawing/2014/main" id="{E9168D97-0F43-409F-966E-5D65D579C1C0}"/>
                </a:ext>
              </a:extLst>
            </p:cNvPr>
            <p:cNvSpPr/>
            <p:nvPr/>
          </p:nvSpPr>
          <p:spPr>
            <a:xfrm>
              <a:off x="932039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49" name="Rectangle 48">
              <a:extLst>
                <a:ext uri="{FF2B5EF4-FFF2-40B4-BE49-F238E27FC236}">
                  <a16:creationId xmlns:a16="http://schemas.microsoft.com/office/drawing/2014/main" id="{33035199-A221-4B4E-85AB-E23003506A82}"/>
                </a:ext>
              </a:extLst>
            </p:cNvPr>
            <p:cNvSpPr/>
            <p:nvPr/>
          </p:nvSpPr>
          <p:spPr>
            <a:xfrm>
              <a:off x="1005105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0" name="TextBox 49">
              <a:extLst>
                <a:ext uri="{FF2B5EF4-FFF2-40B4-BE49-F238E27FC236}">
                  <a16:creationId xmlns:a16="http://schemas.microsoft.com/office/drawing/2014/main" id="{17EDE80E-D67C-4F4F-85C0-4411C7FC09E8}"/>
                </a:ext>
              </a:extLst>
            </p:cNvPr>
            <p:cNvSpPr txBox="1"/>
            <p:nvPr/>
          </p:nvSpPr>
          <p:spPr>
            <a:xfrm>
              <a:off x="9320392" y="1381414"/>
              <a:ext cx="1462181"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Migrate smaller instances to the cloud at scale</a:t>
              </a:r>
            </a:p>
          </p:txBody>
        </p:sp>
        <p:sp>
          <p:nvSpPr>
            <p:cNvPr id="53" name="TextBox 52">
              <a:extLst>
                <a:ext uri="{FF2B5EF4-FFF2-40B4-BE49-F238E27FC236}">
                  <a16:creationId xmlns:a16="http://schemas.microsoft.com/office/drawing/2014/main" id="{80A70550-7686-4470-8F00-0FF8522C10C6}"/>
                </a:ext>
              </a:extLst>
            </p:cNvPr>
            <p:cNvSpPr txBox="1"/>
            <p:nvPr/>
          </p:nvSpPr>
          <p:spPr>
            <a:xfrm>
              <a:off x="932039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54" name="TextBox 53">
              <a:extLst>
                <a:ext uri="{FF2B5EF4-FFF2-40B4-BE49-F238E27FC236}">
                  <a16:creationId xmlns:a16="http://schemas.microsoft.com/office/drawing/2014/main" id="{5D2C943D-E7D1-4FDF-840A-F88424B265BA}"/>
                </a:ext>
              </a:extLst>
            </p:cNvPr>
            <p:cNvSpPr txBox="1"/>
            <p:nvPr/>
          </p:nvSpPr>
          <p:spPr>
            <a:xfrm>
              <a:off x="1005105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106" name="TextBox 105">
              <a:extLst>
                <a:ext uri="{FF2B5EF4-FFF2-40B4-BE49-F238E27FC236}">
                  <a16:creationId xmlns:a16="http://schemas.microsoft.com/office/drawing/2014/main" id="{1CF2C15B-E39E-4D05-83AF-48FE00F79A85}"/>
                </a:ext>
              </a:extLst>
            </p:cNvPr>
            <p:cNvSpPr txBox="1"/>
            <p:nvPr/>
          </p:nvSpPr>
          <p:spPr>
            <a:xfrm>
              <a:off x="1279407"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07" name="Rectangle 106">
              <a:extLst>
                <a:ext uri="{FF2B5EF4-FFF2-40B4-BE49-F238E27FC236}">
                  <a16:creationId xmlns:a16="http://schemas.microsoft.com/office/drawing/2014/main" id="{BF6BC6EF-1CA1-4D0F-BA9E-E2F2F2B3637B}"/>
                </a:ext>
              </a:extLst>
            </p:cNvPr>
            <p:cNvSpPr/>
            <p:nvPr/>
          </p:nvSpPr>
          <p:spPr>
            <a:xfrm>
              <a:off x="1279407"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108" name="TextBox 107">
              <a:extLst>
                <a:ext uri="{FF2B5EF4-FFF2-40B4-BE49-F238E27FC236}">
                  <a16:creationId xmlns:a16="http://schemas.microsoft.com/office/drawing/2014/main" id="{358D9928-FFD1-4980-AA4E-EFC85CEC03E5}"/>
                </a:ext>
              </a:extLst>
            </p:cNvPr>
            <p:cNvSpPr txBox="1"/>
            <p:nvPr/>
          </p:nvSpPr>
          <p:spPr>
            <a:xfrm>
              <a:off x="1095041" y="1387819"/>
              <a:ext cx="1134781" cy="90024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Rehosting and/or can tolerate 80 vCore and 100TBs</a:t>
              </a:r>
            </a:p>
          </p:txBody>
        </p:sp>
        <p:sp>
          <p:nvSpPr>
            <p:cNvPr id="109" name="TextBox 108">
              <a:extLst>
                <a:ext uri="{FF2B5EF4-FFF2-40B4-BE49-F238E27FC236}">
                  <a16:creationId xmlns:a16="http://schemas.microsoft.com/office/drawing/2014/main" id="{13C6E6A3-8C6C-4B18-B4BB-11B703D5F6CD}"/>
                </a:ext>
              </a:extLst>
            </p:cNvPr>
            <p:cNvSpPr txBox="1"/>
            <p:nvPr/>
          </p:nvSpPr>
          <p:spPr>
            <a:xfrm>
              <a:off x="10959063" y="1381053"/>
              <a:ext cx="1143001"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Maintain control over O/S, patching, scaling, HADR</a:t>
              </a:r>
            </a:p>
          </p:txBody>
        </p:sp>
        <p:sp>
          <p:nvSpPr>
            <p:cNvPr id="110" name="Rectangle 109">
              <a:extLst>
                <a:ext uri="{FF2B5EF4-FFF2-40B4-BE49-F238E27FC236}">
                  <a16:creationId xmlns:a16="http://schemas.microsoft.com/office/drawing/2014/main" id="{5DE7C3F8-D862-4A31-8617-67288B6A836D}"/>
                </a:ext>
              </a:extLst>
            </p:cNvPr>
            <p:cNvSpPr/>
            <p:nvPr/>
          </p:nvSpPr>
          <p:spPr>
            <a:xfrm>
              <a:off x="11196751"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SQL Server on Azure VMs</a:t>
              </a:r>
            </a:p>
          </p:txBody>
        </p:sp>
        <p:sp>
          <p:nvSpPr>
            <p:cNvPr id="111" name="TextBox 110">
              <a:extLst>
                <a:ext uri="{FF2B5EF4-FFF2-40B4-BE49-F238E27FC236}">
                  <a16:creationId xmlns:a16="http://schemas.microsoft.com/office/drawing/2014/main" id="{D40A6D4D-FF2E-4090-BD6E-840E87952D76}"/>
                </a:ext>
              </a:extLst>
            </p:cNvPr>
            <p:cNvSpPr txBox="1"/>
            <p:nvPr/>
          </p:nvSpPr>
          <p:spPr>
            <a:xfrm>
              <a:off x="11196751" y="4237709"/>
              <a:ext cx="731520" cy="584775"/>
            </a:xfrm>
            <a:prstGeom prst="rect">
              <a:avLst/>
            </a:prstGeom>
            <a:noFill/>
            <a:ln w="12700">
              <a:solidFill>
                <a:schemeClr val="accent1"/>
              </a:solidFill>
              <a:miter lim="800000"/>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64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80K IO, 800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MBps</a:t>
              </a: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Rounded Corners 2">
              <a:extLst>
                <a:ext uri="{FF2B5EF4-FFF2-40B4-BE49-F238E27FC236}">
                  <a16:creationId xmlns:a16="http://schemas.microsoft.com/office/drawing/2014/main" id="{E45DC176-5229-442B-9727-816DA63CC380}"/>
                </a:ext>
              </a:extLst>
            </p:cNvPr>
            <p:cNvSpPr/>
            <p:nvPr/>
          </p:nvSpPr>
          <p:spPr bwMode="auto">
            <a:xfrm>
              <a:off x="1065897" y="1304818"/>
              <a:ext cx="1140411"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HTAP / Data Marts</a:t>
              </a:r>
            </a:p>
          </p:txBody>
        </p:sp>
        <p:sp>
          <p:nvSpPr>
            <p:cNvPr id="112" name="Rectangle: Rounded Corners 111">
              <a:extLst>
                <a:ext uri="{FF2B5EF4-FFF2-40B4-BE49-F238E27FC236}">
                  <a16:creationId xmlns:a16="http://schemas.microsoft.com/office/drawing/2014/main" id="{342FA2A1-FB0D-4A9B-9A52-6FF42E6F5693}"/>
                </a:ext>
              </a:extLst>
            </p:cNvPr>
            <p:cNvSpPr/>
            <p:nvPr/>
          </p:nvSpPr>
          <p:spPr bwMode="auto">
            <a:xfrm>
              <a:off x="2258966" y="1304818"/>
              <a:ext cx="8653069" cy="4458984"/>
            </a:xfrm>
            <a:prstGeom prst="roundRect">
              <a:avLst>
                <a:gd name="adj" fmla="val 4455"/>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OLTP</a:t>
              </a:r>
            </a:p>
          </p:txBody>
        </p:sp>
        <p:sp>
          <p:nvSpPr>
            <p:cNvPr id="113" name="Rectangle: Rounded Corners 112">
              <a:extLst>
                <a:ext uri="{FF2B5EF4-FFF2-40B4-BE49-F238E27FC236}">
                  <a16:creationId xmlns:a16="http://schemas.microsoft.com/office/drawing/2014/main" id="{BE5B74D5-7614-475B-B26F-F382FDF5A45A}"/>
                </a:ext>
              </a:extLst>
            </p:cNvPr>
            <p:cNvSpPr/>
            <p:nvPr/>
          </p:nvSpPr>
          <p:spPr bwMode="auto">
            <a:xfrm>
              <a:off x="10959065" y="1304818"/>
              <a:ext cx="1143000"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Rehosting</a:t>
              </a:r>
            </a:p>
          </p:txBody>
        </p:sp>
        <p:cxnSp>
          <p:nvCxnSpPr>
            <p:cNvPr id="9" name="Connector: Elbow 8">
              <a:extLst>
                <a:ext uri="{FF2B5EF4-FFF2-40B4-BE49-F238E27FC236}">
                  <a16:creationId xmlns:a16="http://schemas.microsoft.com/office/drawing/2014/main" id="{0574D140-8422-491A-B262-D0AA4B0A2987}"/>
                </a:ext>
              </a:extLst>
            </p:cNvPr>
            <p:cNvCxnSpPr>
              <a:cxnSpLocks/>
              <a:endCxn id="30" idx="0"/>
            </p:cNvCxnSpPr>
            <p:nvPr/>
          </p:nvCxnSpPr>
          <p:spPr>
            <a:xfrm rot="10800000" flipV="1">
              <a:off x="2739434" y="3428999"/>
              <a:ext cx="732221"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F7187-0C69-4131-A1E1-3740F80BA232}"/>
                </a:ext>
              </a:extLst>
            </p:cNvPr>
            <p:cNvCxnSpPr>
              <a:cxnSpLocks/>
              <a:endCxn id="32" idx="0"/>
            </p:cNvCxnSpPr>
            <p:nvPr/>
          </p:nvCxnSpPr>
          <p:spPr>
            <a:xfrm>
              <a:off x="3471654" y="3429000"/>
              <a:ext cx="737889"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C00FCF-292A-477E-8AA8-9EDE520222AE}"/>
                </a:ext>
              </a:extLst>
            </p:cNvPr>
            <p:cNvCxnSpPr>
              <a:stCxn id="12" idx="2"/>
              <a:endCxn id="58" idx="0"/>
            </p:cNvCxnSpPr>
            <p:nvPr/>
          </p:nvCxnSpPr>
          <p:spPr>
            <a:xfrm rot="5400000">
              <a:off x="6143977" y="3297754"/>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5B56D19-4696-40D1-896F-84E85BBC2E3C}"/>
                </a:ext>
              </a:extLst>
            </p:cNvPr>
            <p:cNvCxnSpPr>
              <a:stCxn id="12" idx="2"/>
              <a:endCxn id="59" idx="0"/>
            </p:cNvCxnSpPr>
            <p:nvPr/>
          </p:nvCxnSpPr>
          <p:spPr>
            <a:xfrm rot="16200000" flipH="1">
              <a:off x="6510711" y="3297753"/>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C7955-B10A-43B5-85A5-E38BAF2134E4}"/>
                </a:ext>
              </a:extLst>
            </p:cNvPr>
            <p:cNvCxnSpPr>
              <a:stCxn id="15" idx="2"/>
              <a:endCxn id="33" idx="0"/>
            </p:cNvCxnSpPr>
            <p:nvPr/>
          </p:nvCxnSpPr>
          <p:spPr>
            <a:xfrm rot="5400000">
              <a:off x="7853072" y="3313104"/>
              <a:ext cx="655230" cy="36298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97291B-8837-41C8-9F06-AAC8DD17CFDA}"/>
                </a:ext>
              </a:extLst>
            </p:cNvPr>
            <p:cNvCxnSpPr>
              <a:stCxn id="15" idx="2"/>
              <a:endCxn id="34" idx="0"/>
            </p:cNvCxnSpPr>
            <p:nvPr/>
          </p:nvCxnSpPr>
          <p:spPr>
            <a:xfrm rot="16200000" flipH="1">
              <a:off x="8217229" y="3311930"/>
              <a:ext cx="655230" cy="36533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65CB85-0555-4172-B135-F3CB6D2D257E}"/>
                </a:ext>
              </a:extLst>
            </p:cNvPr>
            <p:cNvCxnSpPr>
              <a:stCxn id="40" idx="2"/>
              <a:endCxn id="47" idx="0"/>
            </p:cNvCxnSpPr>
            <p:nvPr/>
          </p:nvCxnSpPr>
          <p:spPr>
            <a:xfrm rot="5400000">
              <a:off x="955255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8E834D-552B-45A2-82FD-DAB02803E29A}"/>
                </a:ext>
              </a:extLst>
            </p:cNvPr>
            <p:cNvCxnSpPr>
              <a:stCxn id="40" idx="2"/>
              <a:endCxn id="49" idx="0"/>
            </p:cNvCxnSpPr>
            <p:nvPr/>
          </p:nvCxnSpPr>
          <p:spPr>
            <a:xfrm rot="16200000" flipH="1">
              <a:off x="991788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8B54FF8-F060-4ED6-9384-5A00D5667671}"/>
                </a:ext>
              </a:extLst>
            </p:cNvPr>
            <p:cNvSpPr txBox="1"/>
            <p:nvPr/>
          </p:nvSpPr>
          <p:spPr>
            <a:xfrm>
              <a:off x="10973198" y="2919602"/>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SQL Server on Azure VM</a:t>
              </a:r>
            </a:p>
          </p:txBody>
        </p:sp>
        <p:cxnSp>
          <p:nvCxnSpPr>
            <p:cNvPr id="39" name="Connector: Elbow 38">
              <a:extLst>
                <a:ext uri="{FF2B5EF4-FFF2-40B4-BE49-F238E27FC236}">
                  <a16:creationId xmlns:a16="http://schemas.microsoft.com/office/drawing/2014/main" id="{3A840874-8CDF-4D23-9302-19268CE53154}"/>
                </a:ext>
              </a:extLst>
            </p:cNvPr>
            <p:cNvCxnSpPr>
              <a:cxnSpLocks/>
              <a:stCxn id="11" idx="2"/>
              <a:endCxn id="107" idx="0"/>
            </p:cNvCxnSpPr>
            <p:nvPr/>
          </p:nvCxnSpPr>
          <p:spPr>
            <a:xfrm rot="5400000">
              <a:off x="2231580" y="2577433"/>
              <a:ext cx="656497" cy="1829321"/>
            </a:xfrm>
            <a:prstGeom prst="bentConnector3">
              <a:avLst>
                <a:gd name="adj1" fmla="val 41295"/>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5F2B32-6B90-4CE8-8F81-EA045C80FDEE}"/>
                </a:ext>
              </a:extLst>
            </p:cNvPr>
            <p:cNvCxnSpPr>
              <a:cxnSpLocks/>
              <a:stCxn id="114" idx="2"/>
              <a:endCxn id="110" idx="0"/>
            </p:cNvCxnSpPr>
            <p:nvPr/>
          </p:nvCxnSpPr>
          <p:spPr>
            <a:xfrm>
              <a:off x="11544698" y="3381267"/>
              <a:ext cx="17813" cy="43907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CBB3A7B-8030-4A3F-813E-B286567411DF}"/>
                </a:ext>
              </a:extLst>
            </p:cNvPr>
            <p:cNvSpPr txBox="1"/>
            <p:nvPr/>
          </p:nvSpPr>
          <p:spPr>
            <a:xfrm>
              <a:off x="4866569"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17" name="Rectangle 116">
              <a:extLst>
                <a:ext uri="{FF2B5EF4-FFF2-40B4-BE49-F238E27FC236}">
                  <a16:creationId xmlns:a16="http://schemas.microsoft.com/office/drawing/2014/main" id="{98DC121D-C279-4670-819A-56E133763D48}"/>
                </a:ext>
              </a:extLst>
            </p:cNvPr>
            <p:cNvSpPr/>
            <p:nvPr/>
          </p:nvSpPr>
          <p:spPr>
            <a:xfrm>
              <a:off x="4866569"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118" name="TextBox 117">
              <a:extLst>
                <a:ext uri="{FF2B5EF4-FFF2-40B4-BE49-F238E27FC236}">
                  <a16:creationId xmlns:a16="http://schemas.microsoft.com/office/drawing/2014/main" id="{4061855D-5510-4307-A5D0-55DEAF340A89}"/>
                </a:ext>
              </a:extLst>
            </p:cNvPr>
            <p:cNvSpPr txBox="1"/>
            <p:nvPr/>
          </p:nvSpPr>
          <p:spPr>
            <a:xfrm>
              <a:off x="4135415" y="2885909"/>
              <a:ext cx="22016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19" name="TextBox 118">
              <a:extLst>
                <a:ext uri="{FF2B5EF4-FFF2-40B4-BE49-F238E27FC236}">
                  <a16:creationId xmlns:a16="http://schemas.microsoft.com/office/drawing/2014/main" id="{F161D3F8-0F14-47AD-90EA-19E1630F0B08}"/>
                </a:ext>
              </a:extLst>
            </p:cNvPr>
            <p:cNvSpPr txBox="1"/>
            <p:nvPr/>
          </p:nvSpPr>
          <p:spPr>
            <a:xfrm>
              <a:off x="4526325" y="1381053"/>
              <a:ext cx="1380470"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Optimize price-perf for intermittent and unpredictable workloads</a:t>
              </a:r>
            </a:p>
          </p:txBody>
        </p:sp>
        <p:cxnSp>
          <p:nvCxnSpPr>
            <p:cNvPr id="56" name="Connector: Elbow 55">
              <a:extLst>
                <a:ext uri="{FF2B5EF4-FFF2-40B4-BE49-F238E27FC236}">
                  <a16:creationId xmlns:a16="http://schemas.microsoft.com/office/drawing/2014/main" id="{2BAA4590-601C-41BA-ABD7-AD405721F6EC}"/>
                </a:ext>
              </a:extLst>
            </p:cNvPr>
            <p:cNvCxnSpPr>
              <a:cxnSpLocks/>
              <a:endCxn id="117" idx="0"/>
            </p:cNvCxnSpPr>
            <p:nvPr/>
          </p:nvCxnSpPr>
          <p:spPr>
            <a:xfrm rot="5400000">
              <a:off x="5061866" y="3645977"/>
              <a:ext cx="348729" cy="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0CCA8D3-0E71-41CC-BA22-D336316D5E92}"/>
                </a:ext>
              </a:extLst>
            </p:cNvPr>
            <p:cNvCxnSpPr>
              <a:cxnSpLocks/>
              <a:stCxn id="11" idx="2"/>
              <a:endCxn id="31" idx="0"/>
            </p:cNvCxnSpPr>
            <p:nvPr/>
          </p:nvCxnSpPr>
          <p:spPr>
            <a:xfrm rot="5400000">
              <a:off x="3143888" y="3491611"/>
              <a:ext cx="658366" cy="2834"/>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DA9380B-A902-4F12-86D6-DDFE60E3A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2392" y="2233658"/>
              <a:ext cx="656341" cy="656341"/>
            </a:xfrm>
            <a:prstGeom prst="rect">
              <a:avLst/>
            </a:prstGeom>
          </p:spPr>
        </p:pic>
        <p:pic>
          <p:nvPicPr>
            <p:cNvPr id="121" name="Graphic 120">
              <a:extLst>
                <a:ext uri="{FF2B5EF4-FFF2-40B4-BE49-F238E27FC236}">
                  <a16:creationId xmlns:a16="http://schemas.microsoft.com/office/drawing/2014/main" id="{B7BE334C-79FC-42B1-81E6-78F5889FF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869" y="2206713"/>
              <a:ext cx="658368" cy="658368"/>
            </a:xfrm>
            <a:prstGeom prst="rect">
              <a:avLst/>
            </a:prstGeom>
          </p:spPr>
        </p:pic>
        <p:pic>
          <p:nvPicPr>
            <p:cNvPr id="122" name="Graphic 121">
              <a:extLst>
                <a:ext uri="{FF2B5EF4-FFF2-40B4-BE49-F238E27FC236}">
                  <a16:creationId xmlns:a16="http://schemas.microsoft.com/office/drawing/2014/main" id="{243E65E5-6A19-462B-89BC-81A9E67346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6690" y="2204664"/>
              <a:ext cx="658368" cy="658368"/>
            </a:xfrm>
            <a:prstGeom prst="rect">
              <a:avLst/>
            </a:prstGeom>
          </p:spPr>
        </p:pic>
        <p:pic>
          <p:nvPicPr>
            <p:cNvPr id="123" name="Graphic 122">
              <a:extLst>
                <a:ext uri="{FF2B5EF4-FFF2-40B4-BE49-F238E27FC236}">
                  <a16:creationId xmlns:a16="http://schemas.microsoft.com/office/drawing/2014/main" id="{F52D0F00-2FE2-4445-8ECD-132CCF99F3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44525" y="2171324"/>
              <a:ext cx="658368" cy="658368"/>
            </a:xfrm>
            <a:prstGeom prst="rect">
              <a:avLst/>
            </a:prstGeom>
          </p:spPr>
        </p:pic>
        <p:grpSp>
          <p:nvGrpSpPr>
            <p:cNvPr id="124" name="Group 123">
              <a:extLst>
                <a:ext uri="{FF2B5EF4-FFF2-40B4-BE49-F238E27FC236}">
                  <a16:creationId xmlns:a16="http://schemas.microsoft.com/office/drawing/2014/main" id="{BFC7059E-1D78-4E3D-90A8-A3B0B6D73125}"/>
                </a:ext>
              </a:extLst>
            </p:cNvPr>
            <p:cNvGrpSpPr/>
            <p:nvPr/>
          </p:nvGrpSpPr>
          <p:grpSpPr>
            <a:xfrm>
              <a:off x="4895054" y="2233658"/>
              <a:ext cx="658368" cy="658368"/>
              <a:chOff x="1429135" y="3330970"/>
              <a:chExt cx="658368" cy="658368"/>
            </a:xfrm>
          </p:grpSpPr>
          <p:grpSp>
            <p:nvGrpSpPr>
              <p:cNvPr id="125" name="Group 124">
                <a:extLst>
                  <a:ext uri="{FF2B5EF4-FFF2-40B4-BE49-F238E27FC236}">
                    <a16:creationId xmlns:a16="http://schemas.microsoft.com/office/drawing/2014/main" id="{18013A5B-0839-4BDE-90B1-5630C4BEC221}"/>
                  </a:ext>
                </a:extLst>
              </p:cNvPr>
              <p:cNvGrpSpPr/>
              <p:nvPr/>
            </p:nvGrpSpPr>
            <p:grpSpPr>
              <a:xfrm>
                <a:off x="1429135" y="3330970"/>
                <a:ext cx="658368" cy="658368"/>
                <a:chOff x="1429421" y="3330970"/>
                <a:chExt cx="658368" cy="658368"/>
              </a:xfrm>
            </p:grpSpPr>
            <p:pic>
              <p:nvPicPr>
                <p:cNvPr id="127" name="Graphic 126">
                  <a:extLst>
                    <a:ext uri="{FF2B5EF4-FFF2-40B4-BE49-F238E27FC236}">
                      <a16:creationId xmlns:a16="http://schemas.microsoft.com/office/drawing/2014/main" id="{802E3133-8574-4276-9EFC-A7B6061B39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28" name="Graphic 127">
                  <a:extLst>
                    <a:ext uri="{FF2B5EF4-FFF2-40B4-BE49-F238E27FC236}">
                      <a16:creationId xmlns:a16="http://schemas.microsoft.com/office/drawing/2014/main" id="{DAA3FE91-58CA-4E3A-874C-5A6CF846139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29" name="Graphic 128">
                  <a:extLst>
                    <a:ext uri="{FF2B5EF4-FFF2-40B4-BE49-F238E27FC236}">
                      <a16:creationId xmlns:a16="http://schemas.microsoft.com/office/drawing/2014/main" id="{A795FA55-94EF-47DB-8755-962BE8D8EE9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0" name="Graphic 129">
                  <a:extLst>
                    <a:ext uri="{FF2B5EF4-FFF2-40B4-BE49-F238E27FC236}">
                      <a16:creationId xmlns:a16="http://schemas.microsoft.com/office/drawing/2014/main" id="{0C35E47E-F5E5-46C5-9900-E357E3B8C23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26" name="Graphic 125">
                <a:extLst>
                  <a:ext uri="{FF2B5EF4-FFF2-40B4-BE49-F238E27FC236}">
                    <a16:creationId xmlns:a16="http://schemas.microsoft.com/office/drawing/2014/main" id="{237BB741-AF2B-405B-BC13-8255C488A369}"/>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nvGrpSpPr>
            <p:cNvPr id="131" name="Group 130">
              <a:extLst>
                <a:ext uri="{FF2B5EF4-FFF2-40B4-BE49-F238E27FC236}">
                  <a16:creationId xmlns:a16="http://schemas.microsoft.com/office/drawing/2014/main" id="{7B6445CF-837C-4914-9C69-BAF9E418117F}"/>
                </a:ext>
              </a:extLst>
            </p:cNvPr>
            <p:cNvGrpSpPr/>
            <p:nvPr/>
          </p:nvGrpSpPr>
          <p:grpSpPr>
            <a:xfrm>
              <a:off x="3152070" y="2226609"/>
              <a:ext cx="658368" cy="658368"/>
              <a:chOff x="1429135" y="3330970"/>
              <a:chExt cx="658368" cy="658368"/>
            </a:xfrm>
          </p:grpSpPr>
          <p:grpSp>
            <p:nvGrpSpPr>
              <p:cNvPr id="132" name="Group 131">
                <a:extLst>
                  <a:ext uri="{FF2B5EF4-FFF2-40B4-BE49-F238E27FC236}">
                    <a16:creationId xmlns:a16="http://schemas.microsoft.com/office/drawing/2014/main" id="{26D4C319-0D6F-42D2-8463-EB6DAF4932AA}"/>
                  </a:ext>
                </a:extLst>
              </p:cNvPr>
              <p:cNvGrpSpPr/>
              <p:nvPr/>
            </p:nvGrpSpPr>
            <p:grpSpPr>
              <a:xfrm>
                <a:off x="1429135" y="3330970"/>
                <a:ext cx="658368" cy="658368"/>
                <a:chOff x="1429421" y="3330970"/>
                <a:chExt cx="658368" cy="658368"/>
              </a:xfrm>
            </p:grpSpPr>
            <p:pic>
              <p:nvPicPr>
                <p:cNvPr id="134" name="Graphic 133">
                  <a:extLst>
                    <a:ext uri="{FF2B5EF4-FFF2-40B4-BE49-F238E27FC236}">
                      <a16:creationId xmlns:a16="http://schemas.microsoft.com/office/drawing/2014/main" id="{6C91D407-A767-43F5-89AF-195038359A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35" name="Graphic 134">
                  <a:extLst>
                    <a:ext uri="{FF2B5EF4-FFF2-40B4-BE49-F238E27FC236}">
                      <a16:creationId xmlns:a16="http://schemas.microsoft.com/office/drawing/2014/main" id="{DA18B5B3-784F-41C2-BAE2-DE5B8EE1359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36" name="Graphic 135">
                  <a:extLst>
                    <a:ext uri="{FF2B5EF4-FFF2-40B4-BE49-F238E27FC236}">
                      <a16:creationId xmlns:a16="http://schemas.microsoft.com/office/drawing/2014/main" id="{184A65CA-AA3F-4433-B81E-ABE6C48DEDD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7" name="Graphic 136">
                  <a:extLst>
                    <a:ext uri="{FF2B5EF4-FFF2-40B4-BE49-F238E27FC236}">
                      <a16:creationId xmlns:a16="http://schemas.microsoft.com/office/drawing/2014/main" id="{0BD903D3-0262-483C-86BA-59A1041CBC4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33" name="Graphic 132">
                <a:extLst>
                  <a:ext uri="{FF2B5EF4-FFF2-40B4-BE49-F238E27FC236}">
                    <a16:creationId xmlns:a16="http://schemas.microsoft.com/office/drawing/2014/main" id="{0A6F5F30-C7E3-4B1F-AAEE-AB00436CB9D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grpSp>
        <p:nvGrpSpPr>
          <p:cNvPr id="77" name="Group 76">
            <a:extLst>
              <a:ext uri="{FF2B5EF4-FFF2-40B4-BE49-F238E27FC236}">
                <a16:creationId xmlns:a16="http://schemas.microsoft.com/office/drawing/2014/main" id="{F13D0E78-DFF8-43C9-91D2-D5A6EDE03838}"/>
              </a:ext>
            </a:extLst>
          </p:cNvPr>
          <p:cNvGrpSpPr/>
          <p:nvPr/>
        </p:nvGrpSpPr>
        <p:grpSpPr>
          <a:xfrm>
            <a:off x="0" y="6215635"/>
            <a:ext cx="11444140" cy="324677"/>
            <a:chOff x="0" y="6058468"/>
            <a:chExt cx="11444140" cy="324677"/>
          </a:xfrm>
        </p:grpSpPr>
        <p:cxnSp>
          <p:nvCxnSpPr>
            <p:cNvPr id="78" name="Straight Arrow Connector 77">
              <a:extLst>
                <a:ext uri="{FF2B5EF4-FFF2-40B4-BE49-F238E27FC236}">
                  <a16:creationId xmlns:a16="http://schemas.microsoft.com/office/drawing/2014/main" id="{D826E786-4A79-4702-B38E-98B800EA9B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3B5D321F-450B-4623-804F-9B3D15545B0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0031ED7F-FB0B-4457-949B-82A70E30761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71B528AC-58E0-46BA-8C64-EB7EBEFCE90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42E8EAD-4106-4345-B980-3700B1565ED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C4B93-49BC-4B72-BCAC-7D6989946D6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0282BB34-B844-44A1-96BB-0AAAB0BC191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5" name="TextBox 84">
              <a:extLst>
                <a:ext uri="{FF2B5EF4-FFF2-40B4-BE49-F238E27FC236}">
                  <a16:creationId xmlns:a16="http://schemas.microsoft.com/office/drawing/2014/main" id="{B51F3638-1D58-4A6B-BF9A-11D2B2D5EE2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6" name="TextBox 85">
              <a:extLst>
                <a:ext uri="{FF2B5EF4-FFF2-40B4-BE49-F238E27FC236}">
                  <a16:creationId xmlns:a16="http://schemas.microsoft.com/office/drawing/2014/main" id="{5B7A1D54-00F5-4EAD-B114-D02455A7E878}"/>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7" name="TextBox 86">
              <a:extLst>
                <a:ext uri="{FF2B5EF4-FFF2-40B4-BE49-F238E27FC236}">
                  <a16:creationId xmlns:a16="http://schemas.microsoft.com/office/drawing/2014/main" id="{25747A43-A980-4458-AFCB-317BFD65ECE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8" name="TextBox 87">
              <a:extLst>
                <a:ext uri="{FF2B5EF4-FFF2-40B4-BE49-F238E27FC236}">
                  <a16:creationId xmlns:a16="http://schemas.microsoft.com/office/drawing/2014/main" id="{8C779025-71F5-44B1-A7B4-C46EC817870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3205375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graphicFrame>
        <p:nvGraphicFramePr>
          <p:cNvPr id="31" name="TextBox 6">
            <a:extLst>
              <a:ext uri="{FF2B5EF4-FFF2-40B4-BE49-F238E27FC236}">
                <a16:creationId xmlns:a16="http://schemas.microsoft.com/office/drawing/2014/main" id="{DF077293-CFC6-4E3C-9232-6146368BBAC9}"/>
              </a:ext>
            </a:extLst>
          </p:cNvPr>
          <p:cNvGraphicFramePr/>
          <p:nvPr>
            <p:extLst>
              <p:ext uri="{D42A27DB-BD31-4B8C-83A1-F6EECF244321}">
                <p14:modId xmlns:p14="http://schemas.microsoft.com/office/powerpoint/2010/main" val="76906528"/>
              </p:ext>
            </p:extLst>
          </p:nvPr>
        </p:nvGraphicFramePr>
        <p:xfrm>
          <a:off x="588263" y="1403819"/>
          <a:ext cx="526559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2" descr="See the source image">
            <a:extLst>
              <a:ext uri="{FF2B5EF4-FFF2-40B4-BE49-F238E27FC236}">
                <a16:creationId xmlns:a16="http://schemas.microsoft.com/office/drawing/2014/main" id="{9BB5407A-62E5-4357-882D-C067020366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792" y="2225055"/>
            <a:ext cx="5506329" cy="291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832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Additional Resources</a:t>
            </a:r>
            <a:endParaRPr lang="en-US" dirty="0"/>
          </a:p>
        </p:txBody>
      </p:sp>
      <p:sp>
        <p:nvSpPr>
          <p:cNvPr id="6" name="TextBox 5">
            <a:extLst>
              <a:ext uri="{FF2B5EF4-FFF2-40B4-BE49-F238E27FC236}">
                <a16:creationId xmlns:a16="http://schemas.microsoft.com/office/drawing/2014/main" id="{E2A63F6A-9F2B-4754-B5F0-F9C3906715AB}"/>
              </a:ext>
            </a:extLst>
          </p:cNvPr>
          <p:cNvSpPr txBox="1"/>
          <p:nvPr/>
        </p:nvSpPr>
        <p:spPr>
          <a:xfrm>
            <a:off x="528506" y="1137821"/>
            <a:ext cx="10670797" cy="5262979"/>
          </a:xfrm>
          <a:prstGeom prst="rect">
            <a:avLst/>
          </a:prstGeom>
          <a:noFill/>
        </p:spPr>
        <p:txBody>
          <a:bodyPr wrap="square">
            <a:spAutoFit/>
          </a:bodyPr>
          <a:lstStyle/>
          <a:p>
            <a:pPr marL="0" marR="0">
              <a:spcBef>
                <a:spcPts val="0"/>
              </a:spcBef>
              <a:spcAft>
                <a:spcPts val="0"/>
              </a:spcAft>
            </a:pPr>
            <a:r>
              <a:rPr lang="en-US" sz="2400" dirty="0">
                <a:effectLst/>
                <a:latin typeface="Calibri" panose="020F0502020204030204" pitchFamily="34" charset="0"/>
                <a:ea typeface="Calibri" panose="020F0502020204030204" pitchFamily="34" charset="0"/>
              </a:rPr>
              <a:t>Best Options for Database Migration into Azure: </a:t>
            </a:r>
            <a:r>
              <a:rPr lang="en-US" sz="2400" u="sng" dirty="0">
                <a:solidFill>
                  <a:srgbClr val="0563C1"/>
                </a:solidFill>
                <a:effectLst/>
                <a:latin typeface="Calibri" panose="020F0502020204030204" pitchFamily="34" charset="0"/>
                <a:ea typeface="Calibri" panose="020F0502020204030204" pitchFamily="34" charset="0"/>
                <a:hlinkClick r:id="rId3"/>
              </a:rPr>
              <a:t>https://techcommunity.microsoft.com/t5/azure-migration/sql-server-best-options-for-database-migration-into-azure/ba-p/1497339</a:t>
            </a:r>
            <a:endParaRPr lang="en-US" sz="24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What is Azure SQL Database Hyperscale?: </a:t>
            </a:r>
            <a:r>
              <a:rPr lang="en-US" sz="2400" u="sng" dirty="0">
                <a:solidFill>
                  <a:srgbClr val="0563C1"/>
                </a:solidFill>
                <a:effectLst/>
                <a:latin typeface="Calibri" panose="020F0502020204030204" pitchFamily="34" charset="0"/>
                <a:ea typeface="Calibri" panose="020F0502020204030204" pitchFamily="34" charset="0"/>
                <a:hlinkClick r:id="rId4"/>
              </a:rPr>
              <a:t>https://www.youtube.com/watch?v=Z9AFnKI7sfI</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Azure SQL Elastic Pools: </a:t>
            </a:r>
            <a:r>
              <a:rPr lang="en-US" sz="2400" dirty="0">
                <a:hlinkClick r:id="rId5"/>
              </a:rPr>
              <a:t>https://www.youtube.com/watch?v=v1Yvvo9e1gQ</a:t>
            </a:r>
            <a:endParaRPr lang="en-US" sz="2400" dirty="0"/>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Introducing Azure SQL Database Managed Instance: </a:t>
            </a:r>
            <a:r>
              <a:rPr lang="en-US" sz="2400" u="sng" dirty="0">
                <a:solidFill>
                  <a:srgbClr val="0563C1"/>
                </a:solidFill>
                <a:effectLst/>
                <a:latin typeface="Calibri" panose="020F0502020204030204" pitchFamily="34" charset="0"/>
                <a:ea typeface="Calibri" panose="020F0502020204030204" pitchFamily="34" charset="0"/>
                <a:hlinkClick r:id="rId6"/>
              </a:rPr>
              <a:t>https://www.youtube.com/watch?v=W8feSZXm2Ec</a:t>
            </a: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2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rPr>
              <a:t>Optimize Pricing with Azure SQL Database Serverless: </a:t>
            </a:r>
            <a:r>
              <a:rPr lang="en-US" sz="2400" u="sng" dirty="0">
                <a:solidFill>
                  <a:srgbClr val="0563C1"/>
                </a:solidFill>
                <a:effectLst/>
                <a:latin typeface="Calibri" panose="020F0502020204030204" pitchFamily="34" charset="0"/>
                <a:ea typeface="Calibri" panose="020F0502020204030204" pitchFamily="34" charset="0"/>
                <a:hlinkClick r:id="rId7"/>
              </a:rPr>
              <a:t>https://www.youtube.com/watch?v=E23D9iXSCJQ</a:t>
            </a:r>
            <a:endParaRPr lang="en-US"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9399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Azure SQL has evolved into </a:t>
            </a:r>
            <a:r>
              <a:rPr kumimoji="0" lang="en-US" sz="2000" b="1" i="0" u="none" strike="noStrike" kern="1200" cap="none" spc="0" normalizeH="0" baseline="0" noProof="0">
                <a:ln>
                  <a:noFill/>
                </a:ln>
                <a:solidFill>
                  <a:prstClr val="black"/>
                </a:solidFill>
                <a:effectLst/>
                <a:uLnTx/>
                <a:uFillTx/>
                <a:latin typeface="Segoe UI"/>
                <a:ea typeface="+mn-ea"/>
                <a:cs typeface="+mn-cs"/>
              </a:rPr>
              <a:t>the world’s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includes </a:t>
            </a:r>
            <a:r>
              <a:rPr kumimoji="0" lang="en-US" sz="2000" b="0" i="0" u="none" strike="noStrike" kern="1200" cap="none" spc="0" normalizeH="0" baseline="0" noProof="0">
                <a:ln>
                  <a:noFill/>
                </a:ln>
                <a:solidFill>
                  <a:prstClr val="black"/>
                </a:solidFill>
                <a:effectLst/>
                <a:uLnTx/>
                <a:uFillTx/>
                <a:latin typeface="Segoe UI"/>
                <a:ea typeface="+mn-ea"/>
                <a:cs typeface="+mn-cs"/>
              </a:rPr>
              <a:t>Virtual machine, Managed Instance, and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SQL Server on Azure Virtual Machines</a:t>
            </a:r>
            <a:r>
              <a:rPr kumimoji="0" lang="en-US" sz="2000" b="0" i="0" u="none" strike="noStrike" kern="1200" cap="none" spc="0" normalizeH="0" baseline="0" noProof="0">
                <a:ln>
                  <a:noFill/>
                </a:ln>
                <a:solidFill>
                  <a:prstClr val="black"/>
                </a:solidFill>
                <a:effectLst/>
                <a:uLnTx/>
                <a:uFillTx/>
                <a:latin typeface="Segoe UI"/>
                <a:ea typeface="+mn-ea"/>
                <a:cs typeface="+mn-cs"/>
              </a:rPr>
              <a:t> is best for 100% lift and shift</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Managed Instances: </a:t>
            </a:r>
            <a:r>
              <a:rPr kumimoji="0" lang="en-US" sz="2000" b="0" i="0" u="none" strike="noStrike" kern="1200" cap="none" spc="0" normalizeH="0" baseline="0" noProof="0">
                <a:ln>
                  <a:noFill/>
                </a:ln>
                <a:solidFill>
                  <a:prstClr val="black"/>
                </a:solidFill>
                <a:effectLst/>
                <a:uLnTx/>
                <a:uFillTx/>
                <a:latin typeface="Segoe UI"/>
                <a:ea typeface="+mn-ea"/>
                <a:cs typeface="+mn-cs"/>
              </a:rPr>
              <a:t>Database engine instance + power of PaaS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Database</a:t>
            </a:r>
            <a:r>
              <a:rPr kumimoji="0" lang="en-US" sz="2000" b="0" i="0" u="none" strike="noStrike" kern="1200" cap="none" spc="0" normalizeH="0" baseline="0" noProof="0">
                <a:ln>
                  <a:noFill/>
                </a:ln>
                <a:solidFill>
                  <a:prstClr val="black"/>
                </a:solidFill>
                <a:effectLst/>
                <a:uLnTx/>
                <a:uFillTx/>
                <a:latin typeface="Segoe UI"/>
                <a:ea typeface="+mn-ea"/>
                <a:cs typeface="+mn-cs"/>
              </a:rPr>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397480" y="203641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5568971" y="2203283"/>
            <a:ext cx="5077427" cy="2341834"/>
          </a:xfrm>
          <a:prstGeom prst="rect">
            <a:avLst/>
          </a:prstGeom>
          <a:ln>
            <a:noFill/>
          </a:ln>
          <a:effectLst>
            <a:outerShdw blurRad="190500" algn="tl" rotWithShape="0">
              <a:srgbClr val="000000">
                <a:alpha val="70000"/>
              </a:srgbClr>
            </a:outerShdw>
          </a:effectLst>
        </p:spPr>
      </p:pic>
      <p:sp>
        <p:nvSpPr>
          <p:cNvPr id="7" name="Rectangle: Rounded Corners 6">
            <a:extLst>
              <a:ext uri="{FF2B5EF4-FFF2-40B4-BE49-F238E27FC236}">
                <a16:creationId xmlns:a16="http://schemas.microsoft.com/office/drawing/2014/main" id="{7570DEFA-AC36-4C0B-9982-8926B3ABB143}"/>
              </a:ext>
            </a:extLst>
          </p:cNvPr>
          <p:cNvSpPr/>
          <p:nvPr/>
        </p:nvSpPr>
        <p:spPr bwMode="auto">
          <a:xfrm>
            <a:off x="7644241" y="3142694"/>
            <a:ext cx="901794" cy="630315"/>
          </a:xfrm>
          <a:prstGeom prst="roundRect">
            <a:avLst/>
          </a:prstGeom>
          <a:gradFill flip="none" rotWithShape="1">
            <a:gsLst>
              <a:gs pos="74000">
                <a:schemeClr val="accent1">
                  <a:tint val="66000"/>
                  <a:satMod val="160000"/>
                  <a:alpha val="0"/>
                </a:schemeClr>
              </a:gs>
              <a:gs pos="88000">
                <a:schemeClr val="accent1">
                  <a:tint val="44500"/>
                  <a:satMod val="160000"/>
                </a:schemeClr>
              </a:gs>
              <a:gs pos="100000">
                <a:schemeClr val="accent1">
                  <a:tint val="23500"/>
                  <a:satMod val="160000"/>
                </a:schemeClr>
              </a:gs>
            </a:gsLst>
            <a:lin ang="5400000" scaled="1"/>
            <a:tileRect/>
          </a:gra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4"/>
          <a:srcRect l="13192" r="46628" b="1496"/>
          <a:stretch/>
        </p:blipFill>
        <p:spPr>
          <a:xfrm>
            <a:off x="1801700" y="2054738"/>
            <a:ext cx="1887529" cy="2638923"/>
          </a:xfrm>
          <a:prstGeom prst="rect">
            <a:avLst/>
          </a:prstGeom>
          <a:ln>
            <a:noFill/>
          </a:ln>
          <a:effectLst>
            <a:outerShdw blurRad="190500" algn="tl" rotWithShape="0">
              <a:srgbClr val="000000">
                <a:alpha val="70000"/>
              </a:srgbClr>
            </a:outerShdw>
          </a:effectLst>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4" name="TextBox 3">
            <a:extLst>
              <a:ext uri="{FF2B5EF4-FFF2-40B4-BE49-F238E27FC236}">
                <a16:creationId xmlns:a16="http://schemas.microsoft.com/office/drawing/2014/main" id="{A3CD39A9-10F8-4E51-9D6A-7254294B64F4}"/>
              </a:ext>
            </a:extLst>
          </p:cNvPr>
          <p:cNvSpPr txBox="1"/>
          <p:nvPr/>
        </p:nvSpPr>
        <p:spPr>
          <a:xfrm>
            <a:off x="1304134" y="4740974"/>
            <a:ext cx="336551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Ray Ozzie – Chief Software Architect (PDC 2008)</a:t>
            </a:r>
          </a:p>
        </p:txBody>
      </p:sp>
    </p:spTree>
    <p:extLst>
      <p:ext uri="{BB962C8B-B14F-4D97-AF65-F5344CB8AC3E}">
        <p14:creationId xmlns:p14="http://schemas.microsoft.com/office/powerpoint/2010/main" val="376166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pSp>
        <p:nvGrpSpPr>
          <p:cNvPr id="4" name="Group 3">
            <a:extLst>
              <a:ext uri="{FF2B5EF4-FFF2-40B4-BE49-F238E27FC236}">
                <a16:creationId xmlns:a16="http://schemas.microsoft.com/office/drawing/2014/main" id="{5BDA9A88-9AB9-4626-8BAA-7F9DD5757D97}"/>
              </a:ext>
            </a:extLst>
          </p:cNvPr>
          <p:cNvGrpSpPr/>
          <p:nvPr/>
        </p:nvGrpSpPr>
        <p:grpSpPr>
          <a:xfrm>
            <a:off x="1" y="1703256"/>
            <a:ext cx="11745798" cy="3301125"/>
            <a:chOff x="1" y="1703256"/>
            <a:chExt cx="11745798" cy="3301125"/>
          </a:xfrm>
        </p:grpSpPr>
        <p:sp>
          <p:nvSpPr>
            <p:cNvPr id="5" name="Straight Connector 4">
              <a:extLst>
                <a:ext uri="{FF2B5EF4-FFF2-40B4-BE49-F238E27FC236}">
                  <a16:creationId xmlns:a16="http://schemas.microsoft.com/office/drawing/2014/main" id="{0956397A-B23B-49D2-9FB8-EC612DD05CB8}"/>
                </a:ext>
              </a:extLst>
            </p:cNvPr>
            <p:cNvSpPr/>
            <p:nvPr/>
          </p:nvSpPr>
          <p:spPr>
            <a:xfrm>
              <a:off x="1" y="3353819"/>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 name="Teardrop 5">
              <a:extLst>
                <a:ext uri="{FF2B5EF4-FFF2-40B4-BE49-F238E27FC236}">
                  <a16:creationId xmlns:a16="http://schemas.microsoft.com/office/drawing/2014/main" id="{F8F0DA9C-8E36-46CF-B1E5-DF153FB24852}"/>
                </a:ext>
              </a:extLst>
            </p:cNvPr>
            <p:cNvSpPr/>
            <p:nvPr/>
          </p:nvSpPr>
          <p:spPr>
            <a:xfrm rot="8100000">
              <a:off x="525298"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AC4AB486-B7B7-476C-BBEB-135B71D4D2E3}"/>
                </a:ext>
              </a:extLst>
            </p:cNvPr>
            <p:cNvSpPr/>
            <p:nvPr/>
          </p:nvSpPr>
          <p:spPr>
            <a:xfrm>
              <a:off x="558012"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419DA14D-FF0A-4399-B789-A4F5615E4F77}"/>
                </a:ext>
              </a:extLst>
            </p:cNvPr>
            <p:cNvSpPr/>
            <p:nvPr/>
          </p:nvSpPr>
          <p:spPr>
            <a:xfrm>
              <a:off x="896386"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p:txBody>
        </p:sp>
        <p:sp>
          <p:nvSpPr>
            <p:cNvPr id="9" name="Freeform: Shape 8">
              <a:extLst>
                <a:ext uri="{FF2B5EF4-FFF2-40B4-BE49-F238E27FC236}">
                  <a16:creationId xmlns:a16="http://schemas.microsoft.com/office/drawing/2014/main" id="{1EC42183-962B-44B3-B121-E2F8B397C88F}"/>
                </a:ext>
              </a:extLst>
            </p:cNvPr>
            <p:cNvSpPr/>
            <p:nvPr/>
          </p:nvSpPr>
          <p:spPr>
            <a:xfrm>
              <a:off x="896386"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p:txBody>
        </p:sp>
        <p:sp>
          <p:nvSpPr>
            <p:cNvPr id="10" name="Straight Connector 9">
              <a:extLst>
                <a:ext uri="{FF2B5EF4-FFF2-40B4-BE49-F238E27FC236}">
                  <a16:creationId xmlns:a16="http://schemas.microsoft.com/office/drawing/2014/main" id="{262B261B-67EC-4C6A-8974-B5C0955A3D3E}"/>
                </a:ext>
              </a:extLst>
            </p:cNvPr>
            <p:cNvSpPr/>
            <p:nvPr/>
          </p:nvSpPr>
          <p:spPr>
            <a:xfrm>
              <a:off x="672491"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1" name="Oval 10">
              <a:extLst>
                <a:ext uri="{FF2B5EF4-FFF2-40B4-BE49-F238E27FC236}">
                  <a16:creationId xmlns:a16="http://schemas.microsoft.com/office/drawing/2014/main" id="{801FEB36-389B-4D82-BCC4-9C26CAD269B2}"/>
                </a:ext>
              </a:extLst>
            </p:cNvPr>
            <p:cNvSpPr/>
            <p:nvPr/>
          </p:nvSpPr>
          <p:spPr>
            <a:xfrm>
              <a:off x="64135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12" name="Teardrop 11">
              <a:extLst>
                <a:ext uri="{FF2B5EF4-FFF2-40B4-BE49-F238E27FC236}">
                  <a16:creationId xmlns:a16="http://schemas.microsoft.com/office/drawing/2014/main" id="{3BBFFC71-657B-445B-B95C-D58568EC5ECA}"/>
                </a:ext>
              </a:extLst>
            </p:cNvPr>
            <p:cNvSpPr/>
            <p:nvPr/>
          </p:nvSpPr>
          <p:spPr>
            <a:xfrm rot="18900000">
              <a:off x="112937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96A95E70-2F7F-4D85-807A-9E7A4574DC5A}"/>
                </a:ext>
              </a:extLst>
            </p:cNvPr>
            <p:cNvSpPr/>
            <p:nvPr/>
          </p:nvSpPr>
          <p:spPr>
            <a:xfrm>
              <a:off x="1162094"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0313BFC4-5960-4884-B309-3AF4EF81B793}"/>
                </a:ext>
              </a:extLst>
            </p:cNvPr>
            <p:cNvSpPr/>
            <p:nvPr/>
          </p:nvSpPr>
          <p:spPr>
            <a:xfrm>
              <a:off x="148485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p:txBody>
        </p:sp>
        <p:sp>
          <p:nvSpPr>
            <p:cNvPr id="16" name="Freeform: Shape 15">
              <a:extLst>
                <a:ext uri="{FF2B5EF4-FFF2-40B4-BE49-F238E27FC236}">
                  <a16:creationId xmlns:a16="http://schemas.microsoft.com/office/drawing/2014/main" id="{2FF68EED-E90B-4173-9196-65B7D1F13CFE}"/>
                </a:ext>
              </a:extLst>
            </p:cNvPr>
            <p:cNvSpPr/>
            <p:nvPr/>
          </p:nvSpPr>
          <p:spPr>
            <a:xfrm>
              <a:off x="148485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p:txBody>
        </p:sp>
        <p:sp>
          <p:nvSpPr>
            <p:cNvPr id="17" name="Straight Connector 16">
              <a:extLst>
                <a:ext uri="{FF2B5EF4-FFF2-40B4-BE49-F238E27FC236}">
                  <a16:creationId xmlns:a16="http://schemas.microsoft.com/office/drawing/2014/main" id="{6B950C97-BC6C-4FAB-BBA6-6A2DD661AF60}"/>
                </a:ext>
              </a:extLst>
            </p:cNvPr>
            <p:cNvSpPr/>
            <p:nvPr/>
          </p:nvSpPr>
          <p:spPr>
            <a:xfrm>
              <a:off x="1276621"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9" name="Oval 28">
              <a:extLst>
                <a:ext uri="{FF2B5EF4-FFF2-40B4-BE49-F238E27FC236}">
                  <a16:creationId xmlns:a16="http://schemas.microsoft.com/office/drawing/2014/main" id="{6CD5C504-70ED-4879-88A6-7607BCE0E055}"/>
                </a:ext>
              </a:extLst>
            </p:cNvPr>
            <p:cNvSpPr/>
            <p:nvPr/>
          </p:nvSpPr>
          <p:spPr>
            <a:xfrm>
              <a:off x="1245482"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0" name="Teardrop 29">
              <a:extLst>
                <a:ext uri="{FF2B5EF4-FFF2-40B4-BE49-F238E27FC236}">
                  <a16:creationId xmlns:a16="http://schemas.microsoft.com/office/drawing/2014/main" id="{BA6A983A-71CC-4EEA-9CB5-3C7D0D9DE9A5}"/>
                </a:ext>
              </a:extLst>
            </p:cNvPr>
            <p:cNvSpPr/>
            <p:nvPr/>
          </p:nvSpPr>
          <p:spPr>
            <a:xfrm rot="8100000">
              <a:off x="2196266"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id="{37E878EA-B0D4-4688-B97E-749C1702E9BF}"/>
                </a:ext>
              </a:extLst>
            </p:cNvPr>
            <p:cNvSpPr/>
            <p:nvPr/>
          </p:nvSpPr>
          <p:spPr>
            <a:xfrm>
              <a:off x="222898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6C42CD8A-9786-4650-B165-5DB09136CB1E}"/>
                </a:ext>
              </a:extLst>
            </p:cNvPr>
            <p:cNvSpPr/>
            <p:nvPr/>
          </p:nvSpPr>
          <p:spPr>
            <a:xfrm>
              <a:off x="2551738"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p:txBody>
        </p:sp>
        <p:sp>
          <p:nvSpPr>
            <p:cNvPr id="33" name="Freeform: Shape 32">
              <a:extLst>
                <a:ext uri="{FF2B5EF4-FFF2-40B4-BE49-F238E27FC236}">
                  <a16:creationId xmlns:a16="http://schemas.microsoft.com/office/drawing/2014/main" id="{DAD2C1D7-AE8F-429F-9DE9-A86530E9BF90}"/>
                </a:ext>
              </a:extLst>
            </p:cNvPr>
            <p:cNvSpPr/>
            <p:nvPr/>
          </p:nvSpPr>
          <p:spPr>
            <a:xfrm>
              <a:off x="2551738"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p:txBody>
        </p:sp>
        <p:sp>
          <p:nvSpPr>
            <p:cNvPr id="34" name="Straight Connector 33">
              <a:extLst>
                <a:ext uri="{FF2B5EF4-FFF2-40B4-BE49-F238E27FC236}">
                  <a16:creationId xmlns:a16="http://schemas.microsoft.com/office/drawing/2014/main" id="{936805E4-460B-404E-B47C-B751CD224A1F}"/>
                </a:ext>
              </a:extLst>
            </p:cNvPr>
            <p:cNvSpPr/>
            <p:nvPr/>
          </p:nvSpPr>
          <p:spPr>
            <a:xfrm>
              <a:off x="234350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35" name="Oval 34">
              <a:extLst>
                <a:ext uri="{FF2B5EF4-FFF2-40B4-BE49-F238E27FC236}">
                  <a16:creationId xmlns:a16="http://schemas.microsoft.com/office/drawing/2014/main" id="{CB96CA0C-EE78-4795-91AE-396813620FD2}"/>
                </a:ext>
              </a:extLst>
            </p:cNvPr>
            <p:cNvSpPr/>
            <p:nvPr/>
          </p:nvSpPr>
          <p:spPr>
            <a:xfrm>
              <a:off x="231236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36" name="Teardrop 35">
              <a:extLst>
                <a:ext uri="{FF2B5EF4-FFF2-40B4-BE49-F238E27FC236}">
                  <a16:creationId xmlns:a16="http://schemas.microsoft.com/office/drawing/2014/main" id="{87B54BB1-D07E-40D9-BA3F-79C6D886A2AE}"/>
                </a:ext>
              </a:extLst>
            </p:cNvPr>
            <p:cNvSpPr/>
            <p:nvPr/>
          </p:nvSpPr>
          <p:spPr>
            <a:xfrm rot="18900000">
              <a:off x="336350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36">
              <a:extLst>
                <a:ext uri="{FF2B5EF4-FFF2-40B4-BE49-F238E27FC236}">
                  <a16:creationId xmlns:a16="http://schemas.microsoft.com/office/drawing/2014/main" id="{830AFA1B-1BEE-436B-8F65-D3C7B0D04714}"/>
                </a:ext>
              </a:extLst>
            </p:cNvPr>
            <p:cNvSpPr/>
            <p:nvPr/>
          </p:nvSpPr>
          <p:spPr>
            <a:xfrm>
              <a:off x="339622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53631638-9788-46AC-90E9-AD57D0BB0A7A}"/>
                </a:ext>
              </a:extLst>
            </p:cNvPr>
            <p:cNvSpPr/>
            <p:nvPr/>
          </p:nvSpPr>
          <p:spPr>
            <a:xfrm>
              <a:off x="375738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p:txBody>
        </p:sp>
        <p:sp>
          <p:nvSpPr>
            <p:cNvPr id="39" name="Freeform: Shape 38">
              <a:extLst>
                <a:ext uri="{FF2B5EF4-FFF2-40B4-BE49-F238E27FC236}">
                  <a16:creationId xmlns:a16="http://schemas.microsoft.com/office/drawing/2014/main" id="{860A57E4-E632-4111-90A4-3FD450C05B27}"/>
                </a:ext>
              </a:extLst>
            </p:cNvPr>
            <p:cNvSpPr/>
            <p:nvPr/>
          </p:nvSpPr>
          <p:spPr>
            <a:xfrm>
              <a:off x="375738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p:txBody>
        </p:sp>
        <p:sp>
          <p:nvSpPr>
            <p:cNvPr id="40" name="Straight Connector 39">
              <a:extLst>
                <a:ext uri="{FF2B5EF4-FFF2-40B4-BE49-F238E27FC236}">
                  <a16:creationId xmlns:a16="http://schemas.microsoft.com/office/drawing/2014/main" id="{04E112F9-62CD-4761-80D7-2BAB994836E3}"/>
                </a:ext>
              </a:extLst>
            </p:cNvPr>
            <p:cNvSpPr/>
            <p:nvPr/>
          </p:nvSpPr>
          <p:spPr>
            <a:xfrm>
              <a:off x="3510748"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1" name="Oval 40">
              <a:extLst>
                <a:ext uri="{FF2B5EF4-FFF2-40B4-BE49-F238E27FC236}">
                  <a16:creationId xmlns:a16="http://schemas.microsoft.com/office/drawing/2014/main" id="{FA69B911-A441-4112-94CA-30772B581EBF}"/>
                </a:ext>
              </a:extLst>
            </p:cNvPr>
            <p:cNvSpPr/>
            <p:nvPr/>
          </p:nvSpPr>
          <p:spPr>
            <a:xfrm>
              <a:off x="3479609"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2" name="Teardrop 41">
              <a:extLst>
                <a:ext uri="{FF2B5EF4-FFF2-40B4-BE49-F238E27FC236}">
                  <a16:creationId xmlns:a16="http://schemas.microsoft.com/office/drawing/2014/main" id="{EB5DE7FF-4D12-43B8-8A5B-4A005516FAC7}"/>
                </a:ext>
              </a:extLst>
            </p:cNvPr>
            <p:cNvSpPr/>
            <p:nvPr/>
          </p:nvSpPr>
          <p:spPr>
            <a:xfrm rot="8100000">
              <a:off x="4330039"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2">
              <a:extLst>
                <a:ext uri="{FF2B5EF4-FFF2-40B4-BE49-F238E27FC236}">
                  <a16:creationId xmlns:a16="http://schemas.microsoft.com/office/drawing/2014/main" id="{02EFFDA1-9B59-4345-9CDD-F479C5FAE0D7}"/>
                </a:ext>
              </a:extLst>
            </p:cNvPr>
            <p:cNvSpPr/>
            <p:nvPr/>
          </p:nvSpPr>
          <p:spPr>
            <a:xfrm>
              <a:off x="4362754"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4" name="Freeform: Shape 43">
              <a:extLst>
                <a:ext uri="{FF2B5EF4-FFF2-40B4-BE49-F238E27FC236}">
                  <a16:creationId xmlns:a16="http://schemas.microsoft.com/office/drawing/2014/main" id="{2C7AFDEA-C61D-47D6-8CCA-0972A239481F}"/>
                </a:ext>
              </a:extLst>
            </p:cNvPr>
            <p:cNvSpPr/>
            <p:nvPr/>
          </p:nvSpPr>
          <p:spPr>
            <a:xfrm>
              <a:off x="4685511"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p:txBody>
        </p:sp>
        <p:sp>
          <p:nvSpPr>
            <p:cNvPr id="45" name="Freeform: Shape 44">
              <a:extLst>
                <a:ext uri="{FF2B5EF4-FFF2-40B4-BE49-F238E27FC236}">
                  <a16:creationId xmlns:a16="http://schemas.microsoft.com/office/drawing/2014/main" id="{736E071D-1E34-44C3-866D-178A60D9BA9C}"/>
                </a:ext>
              </a:extLst>
            </p:cNvPr>
            <p:cNvSpPr/>
            <p:nvPr/>
          </p:nvSpPr>
          <p:spPr>
            <a:xfrm>
              <a:off x="4685511"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p:txBody>
        </p:sp>
        <p:sp>
          <p:nvSpPr>
            <p:cNvPr id="46" name="Straight Connector 45">
              <a:extLst>
                <a:ext uri="{FF2B5EF4-FFF2-40B4-BE49-F238E27FC236}">
                  <a16:creationId xmlns:a16="http://schemas.microsoft.com/office/drawing/2014/main" id="{1A804506-9EA6-4C6E-A0EF-9178D35FD84E}"/>
                </a:ext>
              </a:extLst>
            </p:cNvPr>
            <p:cNvSpPr/>
            <p:nvPr/>
          </p:nvSpPr>
          <p:spPr>
            <a:xfrm>
              <a:off x="4477280"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47" name="Oval 46">
              <a:extLst>
                <a:ext uri="{FF2B5EF4-FFF2-40B4-BE49-F238E27FC236}">
                  <a16:creationId xmlns:a16="http://schemas.microsoft.com/office/drawing/2014/main" id="{50559BB2-9DBF-4A1B-A875-95B22FB668F0}"/>
                </a:ext>
              </a:extLst>
            </p:cNvPr>
            <p:cNvSpPr/>
            <p:nvPr/>
          </p:nvSpPr>
          <p:spPr>
            <a:xfrm>
              <a:off x="444614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8" name="Teardrop 47">
              <a:extLst>
                <a:ext uri="{FF2B5EF4-FFF2-40B4-BE49-F238E27FC236}">
                  <a16:creationId xmlns:a16="http://schemas.microsoft.com/office/drawing/2014/main" id="{E194D0D5-4637-4BD8-B533-C49CC7EA78CA}"/>
                </a:ext>
              </a:extLst>
            </p:cNvPr>
            <p:cNvSpPr/>
            <p:nvPr/>
          </p:nvSpPr>
          <p:spPr>
            <a:xfrm rot="18900000">
              <a:off x="5467416"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8">
              <a:extLst>
                <a:ext uri="{FF2B5EF4-FFF2-40B4-BE49-F238E27FC236}">
                  <a16:creationId xmlns:a16="http://schemas.microsoft.com/office/drawing/2014/main" id="{9025505D-DE82-4783-AB45-362A0F573DC1}"/>
                </a:ext>
              </a:extLst>
            </p:cNvPr>
            <p:cNvSpPr/>
            <p:nvPr/>
          </p:nvSpPr>
          <p:spPr>
            <a:xfrm>
              <a:off x="5500130"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50" name="Freeform: Shape 49">
              <a:extLst>
                <a:ext uri="{FF2B5EF4-FFF2-40B4-BE49-F238E27FC236}">
                  <a16:creationId xmlns:a16="http://schemas.microsoft.com/office/drawing/2014/main" id="{F76C71AE-638E-42E0-B4A7-8583D5BF8E90}"/>
                </a:ext>
              </a:extLst>
            </p:cNvPr>
            <p:cNvSpPr/>
            <p:nvPr/>
          </p:nvSpPr>
          <p:spPr>
            <a:xfrm>
              <a:off x="5903227"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Windows Azure </a:t>
              </a:r>
              <a:r>
                <a:rPr lang="en-US" sz="1200" kern="1200" dirty="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dirty="0">
                  <a:solidFill>
                    <a:prstClr val="black">
                      <a:hueOff val="0"/>
                      <a:satOff val="0"/>
                      <a:lumOff val="0"/>
                      <a:alphaOff val="0"/>
                    </a:prstClr>
                  </a:solidFill>
                  <a:latin typeface="Segoe UI"/>
                  <a:ea typeface="+mn-ea"/>
                  <a:cs typeface="+mn-cs"/>
                </a:rPr>
                <a:t>Microsoft Azure</a:t>
              </a:r>
            </a:p>
          </p:txBody>
        </p:sp>
        <p:sp>
          <p:nvSpPr>
            <p:cNvPr id="51" name="Freeform: Shape 50">
              <a:extLst>
                <a:ext uri="{FF2B5EF4-FFF2-40B4-BE49-F238E27FC236}">
                  <a16:creationId xmlns:a16="http://schemas.microsoft.com/office/drawing/2014/main" id="{CAB1E2EA-E8E5-4E9A-B7E6-281F55B7B51B}"/>
                </a:ext>
              </a:extLst>
            </p:cNvPr>
            <p:cNvSpPr/>
            <p:nvPr/>
          </p:nvSpPr>
          <p:spPr>
            <a:xfrm>
              <a:off x="5903227"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p:txBody>
        </p:sp>
        <p:sp>
          <p:nvSpPr>
            <p:cNvPr id="52" name="Straight Connector 51">
              <a:extLst>
                <a:ext uri="{FF2B5EF4-FFF2-40B4-BE49-F238E27FC236}">
                  <a16:creationId xmlns:a16="http://schemas.microsoft.com/office/drawing/2014/main" id="{A8FA52EE-A79E-4753-A5D9-DEBEB1CEA090}"/>
                </a:ext>
              </a:extLst>
            </p:cNvPr>
            <p:cNvSpPr/>
            <p:nvPr/>
          </p:nvSpPr>
          <p:spPr>
            <a:xfrm>
              <a:off x="5614656"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3" name="Oval 52">
              <a:extLst>
                <a:ext uri="{FF2B5EF4-FFF2-40B4-BE49-F238E27FC236}">
                  <a16:creationId xmlns:a16="http://schemas.microsoft.com/office/drawing/2014/main" id="{4151F2E0-82CD-42D7-B100-A1AF4B2A9BF7}"/>
                </a:ext>
              </a:extLst>
            </p:cNvPr>
            <p:cNvSpPr/>
            <p:nvPr/>
          </p:nvSpPr>
          <p:spPr>
            <a:xfrm>
              <a:off x="5583517"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4" name="Teardrop 53">
              <a:extLst>
                <a:ext uri="{FF2B5EF4-FFF2-40B4-BE49-F238E27FC236}">
                  <a16:creationId xmlns:a16="http://schemas.microsoft.com/office/drawing/2014/main" id="{0E5B610C-4F04-4136-9F37-7638384C03BE}"/>
                </a:ext>
              </a:extLst>
            </p:cNvPr>
            <p:cNvSpPr/>
            <p:nvPr/>
          </p:nvSpPr>
          <p:spPr>
            <a:xfrm rot="8100000">
              <a:off x="6463812"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54">
              <a:extLst>
                <a:ext uri="{FF2B5EF4-FFF2-40B4-BE49-F238E27FC236}">
                  <a16:creationId xmlns:a16="http://schemas.microsoft.com/office/drawing/2014/main" id="{41D40933-FACB-4EFD-8427-4C0623642636}"/>
                </a:ext>
              </a:extLst>
            </p:cNvPr>
            <p:cNvSpPr/>
            <p:nvPr/>
          </p:nvSpPr>
          <p:spPr>
            <a:xfrm>
              <a:off x="6496527"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6" name="Freeform: Shape 55">
              <a:extLst>
                <a:ext uri="{FF2B5EF4-FFF2-40B4-BE49-F238E27FC236}">
                  <a16:creationId xmlns:a16="http://schemas.microsoft.com/office/drawing/2014/main" id="{0FA14CB0-D355-4859-8944-3C478A4C3B20}"/>
                </a:ext>
              </a:extLst>
            </p:cNvPr>
            <p:cNvSpPr/>
            <p:nvPr/>
          </p:nvSpPr>
          <p:spPr>
            <a:xfrm>
              <a:off x="6819284"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p:txBody>
        </p:sp>
        <p:sp>
          <p:nvSpPr>
            <p:cNvPr id="57" name="Freeform: Shape 56">
              <a:extLst>
                <a:ext uri="{FF2B5EF4-FFF2-40B4-BE49-F238E27FC236}">
                  <a16:creationId xmlns:a16="http://schemas.microsoft.com/office/drawing/2014/main" id="{E71877C3-66A8-4AA6-AE43-BF7E21AAB828}"/>
                </a:ext>
              </a:extLst>
            </p:cNvPr>
            <p:cNvSpPr/>
            <p:nvPr/>
          </p:nvSpPr>
          <p:spPr>
            <a:xfrm>
              <a:off x="6819284"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p:txBody>
        </p:sp>
        <p:sp>
          <p:nvSpPr>
            <p:cNvPr id="58" name="Straight Connector 57">
              <a:extLst>
                <a:ext uri="{FF2B5EF4-FFF2-40B4-BE49-F238E27FC236}">
                  <a16:creationId xmlns:a16="http://schemas.microsoft.com/office/drawing/2014/main" id="{41020F39-3E1D-43A6-9B35-2BAEC6058DA8}"/>
                </a:ext>
              </a:extLst>
            </p:cNvPr>
            <p:cNvSpPr/>
            <p:nvPr/>
          </p:nvSpPr>
          <p:spPr>
            <a:xfrm>
              <a:off x="6611054"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59" name="Oval 58">
              <a:extLst>
                <a:ext uri="{FF2B5EF4-FFF2-40B4-BE49-F238E27FC236}">
                  <a16:creationId xmlns:a16="http://schemas.microsoft.com/office/drawing/2014/main" id="{DB9790EF-9F5A-44EE-B7C1-5DBAA0524A7B}"/>
                </a:ext>
              </a:extLst>
            </p:cNvPr>
            <p:cNvSpPr/>
            <p:nvPr/>
          </p:nvSpPr>
          <p:spPr>
            <a:xfrm>
              <a:off x="6579915"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0" name="Teardrop 59">
              <a:extLst>
                <a:ext uri="{FF2B5EF4-FFF2-40B4-BE49-F238E27FC236}">
                  <a16:creationId xmlns:a16="http://schemas.microsoft.com/office/drawing/2014/main" id="{BC45D80A-DFA7-47B5-B4B5-F02AE26B3B71}"/>
                </a:ext>
              </a:extLst>
            </p:cNvPr>
            <p:cNvSpPr/>
            <p:nvPr/>
          </p:nvSpPr>
          <p:spPr>
            <a:xfrm rot="18900000">
              <a:off x="7530699"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60">
              <a:extLst>
                <a:ext uri="{FF2B5EF4-FFF2-40B4-BE49-F238E27FC236}">
                  <a16:creationId xmlns:a16="http://schemas.microsoft.com/office/drawing/2014/main" id="{9F978EAD-A831-4D0D-B2BF-8931AE2D23A6}"/>
                </a:ext>
              </a:extLst>
            </p:cNvPr>
            <p:cNvSpPr/>
            <p:nvPr/>
          </p:nvSpPr>
          <p:spPr>
            <a:xfrm>
              <a:off x="7563413"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2" name="Freeform: Shape 61">
              <a:extLst>
                <a:ext uri="{FF2B5EF4-FFF2-40B4-BE49-F238E27FC236}">
                  <a16:creationId xmlns:a16="http://schemas.microsoft.com/office/drawing/2014/main" id="{8E3A52CF-EF01-4270-A7D5-7C4F3D0BDBD7}"/>
                </a:ext>
              </a:extLst>
            </p:cNvPr>
            <p:cNvSpPr/>
            <p:nvPr/>
          </p:nvSpPr>
          <p:spPr>
            <a:xfrm>
              <a:off x="7886171"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p:txBody>
        </p:sp>
        <p:sp>
          <p:nvSpPr>
            <p:cNvPr id="63" name="Freeform: Shape 62">
              <a:extLst>
                <a:ext uri="{FF2B5EF4-FFF2-40B4-BE49-F238E27FC236}">
                  <a16:creationId xmlns:a16="http://schemas.microsoft.com/office/drawing/2014/main" id="{062BD433-0676-4ACD-9CD3-A422933CD545}"/>
                </a:ext>
              </a:extLst>
            </p:cNvPr>
            <p:cNvSpPr/>
            <p:nvPr/>
          </p:nvSpPr>
          <p:spPr>
            <a:xfrm>
              <a:off x="7886171"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p:txBody>
        </p:sp>
        <p:sp>
          <p:nvSpPr>
            <p:cNvPr id="64" name="Straight Connector 63">
              <a:extLst>
                <a:ext uri="{FF2B5EF4-FFF2-40B4-BE49-F238E27FC236}">
                  <a16:creationId xmlns:a16="http://schemas.microsoft.com/office/drawing/2014/main" id="{3130C08E-4BB2-4755-AA96-2ECA482A18F6}"/>
                </a:ext>
              </a:extLst>
            </p:cNvPr>
            <p:cNvSpPr/>
            <p:nvPr/>
          </p:nvSpPr>
          <p:spPr>
            <a:xfrm>
              <a:off x="7677940"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65" name="Oval 64">
              <a:extLst>
                <a:ext uri="{FF2B5EF4-FFF2-40B4-BE49-F238E27FC236}">
                  <a16:creationId xmlns:a16="http://schemas.microsoft.com/office/drawing/2014/main" id="{58744DDB-710A-4584-8412-1341BBA65E1C}"/>
                </a:ext>
              </a:extLst>
            </p:cNvPr>
            <p:cNvSpPr/>
            <p:nvPr/>
          </p:nvSpPr>
          <p:spPr>
            <a:xfrm>
              <a:off x="7646801"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6" name="Teardrop 65">
              <a:extLst>
                <a:ext uri="{FF2B5EF4-FFF2-40B4-BE49-F238E27FC236}">
                  <a16:creationId xmlns:a16="http://schemas.microsoft.com/office/drawing/2014/main" id="{837FAA7C-6219-47D7-82BC-BDD30F03FDB8}"/>
                </a:ext>
              </a:extLst>
            </p:cNvPr>
            <p:cNvSpPr/>
            <p:nvPr/>
          </p:nvSpPr>
          <p:spPr>
            <a:xfrm rot="8100000">
              <a:off x="8597585" y="1770588"/>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6322C801-D1F8-40A7-B454-98EB58DA3197}"/>
                </a:ext>
              </a:extLst>
            </p:cNvPr>
            <p:cNvSpPr/>
            <p:nvPr/>
          </p:nvSpPr>
          <p:spPr>
            <a:xfrm>
              <a:off x="8630300" y="1803302"/>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68" name="Freeform: Shape 67">
              <a:extLst>
                <a:ext uri="{FF2B5EF4-FFF2-40B4-BE49-F238E27FC236}">
                  <a16:creationId xmlns:a16="http://schemas.microsoft.com/office/drawing/2014/main" id="{C660E9E7-A9DB-46BA-B5C4-1C126BAE54A3}"/>
                </a:ext>
              </a:extLst>
            </p:cNvPr>
            <p:cNvSpPr/>
            <p:nvPr/>
          </p:nvSpPr>
          <p:spPr>
            <a:xfrm>
              <a:off x="8953057" y="2132402"/>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Database Managed Instance</a:t>
              </a:r>
            </a:p>
          </p:txBody>
        </p:sp>
        <p:sp>
          <p:nvSpPr>
            <p:cNvPr id="69" name="Freeform: Shape 68">
              <a:extLst>
                <a:ext uri="{FF2B5EF4-FFF2-40B4-BE49-F238E27FC236}">
                  <a16:creationId xmlns:a16="http://schemas.microsoft.com/office/drawing/2014/main" id="{DABE070A-1EE2-43B2-951F-687FE98D789F}"/>
                </a:ext>
              </a:extLst>
            </p:cNvPr>
            <p:cNvSpPr/>
            <p:nvPr/>
          </p:nvSpPr>
          <p:spPr>
            <a:xfrm>
              <a:off x="8953057" y="1703256"/>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2018</a:t>
              </a:r>
            </a:p>
          </p:txBody>
        </p:sp>
        <p:sp>
          <p:nvSpPr>
            <p:cNvPr id="70" name="Straight Connector 69">
              <a:extLst>
                <a:ext uri="{FF2B5EF4-FFF2-40B4-BE49-F238E27FC236}">
                  <a16:creationId xmlns:a16="http://schemas.microsoft.com/office/drawing/2014/main" id="{523AA9AB-6F1D-436F-888A-1BD36D969F65}"/>
                </a:ext>
              </a:extLst>
            </p:cNvPr>
            <p:cNvSpPr/>
            <p:nvPr/>
          </p:nvSpPr>
          <p:spPr>
            <a:xfrm>
              <a:off x="8744827" y="2132402"/>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71" name="Oval 70">
              <a:extLst>
                <a:ext uri="{FF2B5EF4-FFF2-40B4-BE49-F238E27FC236}">
                  <a16:creationId xmlns:a16="http://schemas.microsoft.com/office/drawing/2014/main" id="{1B9BBEEE-E152-4447-A457-FBFBB9C885DF}"/>
                </a:ext>
              </a:extLst>
            </p:cNvPr>
            <p:cNvSpPr/>
            <p:nvPr/>
          </p:nvSpPr>
          <p:spPr>
            <a:xfrm>
              <a:off x="8713688"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72" name="Teardrop 71">
              <a:extLst>
                <a:ext uri="{FF2B5EF4-FFF2-40B4-BE49-F238E27FC236}">
                  <a16:creationId xmlns:a16="http://schemas.microsoft.com/office/drawing/2014/main" id="{9C642DD3-5C66-4C50-B213-ABBC302C4D93}"/>
                </a:ext>
              </a:extLst>
            </p:cNvPr>
            <p:cNvSpPr/>
            <p:nvPr/>
          </p:nvSpPr>
          <p:spPr>
            <a:xfrm rot="18900000">
              <a:off x="9513617" y="4642567"/>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72">
              <a:extLst>
                <a:ext uri="{FF2B5EF4-FFF2-40B4-BE49-F238E27FC236}">
                  <a16:creationId xmlns:a16="http://schemas.microsoft.com/office/drawing/2014/main" id="{40D82216-10F0-4A69-B75D-24C90713796D}"/>
                </a:ext>
              </a:extLst>
            </p:cNvPr>
            <p:cNvSpPr/>
            <p:nvPr/>
          </p:nvSpPr>
          <p:spPr>
            <a:xfrm>
              <a:off x="9546332" y="4675281"/>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4" name="Freeform: Shape 73">
              <a:extLst>
                <a:ext uri="{FF2B5EF4-FFF2-40B4-BE49-F238E27FC236}">
                  <a16:creationId xmlns:a16="http://schemas.microsoft.com/office/drawing/2014/main" id="{24846B63-64B4-490D-AB9A-E826407E491A}"/>
                </a:ext>
              </a:extLst>
            </p:cNvPr>
            <p:cNvSpPr/>
            <p:nvPr/>
          </p:nvSpPr>
          <p:spPr>
            <a:xfrm>
              <a:off x="9885393" y="3353819"/>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p:txBody>
        </p:sp>
        <p:sp>
          <p:nvSpPr>
            <p:cNvPr id="75" name="Freeform: Shape 74">
              <a:extLst>
                <a:ext uri="{FF2B5EF4-FFF2-40B4-BE49-F238E27FC236}">
                  <a16:creationId xmlns:a16="http://schemas.microsoft.com/office/drawing/2014/main" id="{CA133F90-B98F-4E9C-9D1D-66EEC4605CB0}"/>
                </a:ext>
              </a:extLst>
            </p:cNvPr>
            <p:cNvSpPr/>
            <p:nvPr/>
          </p:nvSpPr>
          <p:spPr>
            <a:xfrm>
              <a:off x="9885393" y="4575235"/>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p:txBody>
        </p:sp>
        <p:sp>
          <p:nvSpPr>
            <p:cNvPr id="76" name="Straight Connector 75">
              <a:extLst>
                <a:ext uri="{FF2B5EF4-FFF2-40B4-BE49-F238E27FC236}">
                  <a16:creationId xmlns:a16="http://schemas.microsoft.com/office/drawing/2014/main" id="{5918A685-FE6E-4A14-8C46-93B48756F0BB}"/>
                </a:ext>
              </a:extLst>
            </p:cNvPr>
            <p:cNvSpPr/>
            <p:nvPr/>
          </p:nvSpPr>
          <p:spPr>
            <a:xfrm>
              <a:off x="9660882" y="3353819"/>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7" name="Oval 76">
              <a:extLst>
                <a:ext uri="{FF2B5EF4-FFF2-40B4-BE49-F238E27FC236}">
                  <a16:creationId xmlns:a16="http://schemas.microsoft.com/office/drawing/2014/main" id="{8E53859E-5ECD-4306-BAAD-DAC3A08C3BC8}"/>
                </a:ext>
              </a:extLst>
            </p:cNvPr>
            <p:cNvSpPr/>
            <p:nvPr/>
          </p:nvSpPr>
          <p:spPr>
            <a:xfrm>
              <a:off x="9629743" y="331519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sp>
      </p:grpSp>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79" name="Oval 78">
            <a:extLst>
              <a:ext uri="{FF2B5EF4-FFF2-40B4-BE49-F238E27FC236}">
                <a16:creationId xmlns:a16="http://schemas.microsoft.com/office/drawing/2014/main" id="{76DCE2F7-ACE0-430C-8712-16A5625349AA}"/>
              </a:ext>
            </a:extLst>
          </p:cNvPr>
          <p:cNvSpPr/>
          <p:nvPr/>
        </p:nvSpPr>
        <p:spPr>
          <a:xfrm>
            <a:off x="10547251" y="1782985"/>
            <a:ext cx="229053" cy="229053"/>
          </a:xfrm>
          <a:prstGeom prst="ellipse">
            <a:avLst/>
          </a:prstGeom>
          <a:solidFill>
            <a:schemeClr val="accent1">
              <a:alpha val="90000"/>
            </a:schemeClr>
          </a:solidFill>
          <a:ln w="1079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81" name="Freeform: Shape 80">
            <a:extLst>
              <a:ext uri="{FF2B5EF4-FFF2-40B4-BE49-F238E27FC236}">
                <a16:creationId xmlns:a16="http://schemas.microsoft.com/office/drawing/2014/main" id="{6EBDF6C1-4F2B-4040-B046-200557D12214}"/>
              </a:ext>
            </a:extLst>
          </p:cNvPr>
          <p:cNvSpPr/>
          <p:nvPr/>
        </p:nvSpPr>
        <p:spPr>
          <a:xfrm>
            <a:off x="10870008" y="2112085"/>
            <a:ext cx="1724351" cy="1221416"/>
          </a:xfrm>
          <a:custGeom>
            <a:avLst/>
            <a:gdLst>
              <a:gd name="connsiteX0" fmla="*/ 0 w 1724351"/>
              <a:gd name="connsiteY0" fmla="*/ 0 h 1221416"/>
              <a:gd name="connsiteX1" fmla="*/ 1724351 w 1724351"/>
              <a:gd name="connsiteY1" fmla="*/ 0 h 1221416"/>
              <a:gd name="connsiteX2" fmla="*/ 1724351 w 1724351"/>
              <a:gd name="connsiteY2" fmla="*/ 1221416 h 1221416"/>
              <a:gd name="connsiteX3" fmla="*/ 0 w 1724351"/>
              <a:gd name="connsiteY3" fmla="*/ 1221416 h 1221416"/>
              <a:gd name="connsiteX4" fmla="*/ 0 w 1724351"/>
              <a:gd name="connsiteY4" fmla="*/ 0 h 122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1221416">
                <a:moveTo>
                  <a:pt x="0" y="0"/>
                </a:moveTo>
                <a:lnTo>
                  <a:pt x="1724351" y="0"/>
                </a:lnTo>
                <a:lnTo>
                  <a:pt x="1724351" y="1221416"/>
                </a:lnTo>
                <a:lnTo>
                  <a:pt x="0" y="12214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a:t>
            </a:r>
          </a:p>
          <a:p>
            <a:pPr marL="0" lvl="0" indent="0" algn="l" defTabSz="533400">
              <a:lnSpc>
                <a:spcPct val="90000"/>
              </a:lnSpc>
              <a:spcBef>
                <a:spcPct val="0"/>
              </a:spcBef>
              <a:spcAft>
                <a:spcPct val="35000"/>
              </a:spcAft>
              <a:buNone/>
            </a:pPr>
            <a:r>
              <a:rPr lang="en-US" sz="1200" dirty="0">
                <a:solidFill>
                  <a:prstClr val="black">
                    <a:hueOff val="0"/>
                    <a:satOff val="0"/>
                    <a:lumOff val="0"/>
                    <a:alphaOff val="0"/>
                  </a:prstClr>
                </a:solidFill>
                <a:latin typeface="Segoe UI"/>
              </a:rPr>
              <a:t>Family</a:t>
            </a:r>
            <a:endParaRPr lang="en-US" sz="1200" kern="1200" dirty="0">
              <a:solidFill>
                <a:prstClr val="black">
                  <a:hueOff val="0"/>
                  <a:satOff val="0"/>
                  <a:lumOff val="0"/>
                  <a:alphaOff val="0"/>
                </a:prstClr>
              </a:solidFill>
              <a:latin typeface="Segoe UI"/>
              <a:ea typeface="+mn-ea"/>
              <a:cs typeface="+mn-cs"/>
            </a:endParaRPr>
          </a:p>
        </p:txBody>
      </p:sp>
      <p:sp>
        <p:nvSpPr>
          <p:cNvPr id="83" name="Freeform: Shape 82">
            <a:extLst>
              <a:ext uri="{FF2B5EF4-FFF2-40B4-BE49-F238E27FC236}">
                <a16:creationId xmlns:a16="http://schemas.microsoft.com/office/drawing/2014/main" id="{1FBBD76E-EE5E-4839-90E8-D63E830D8135}"/>
              </a:ext>
            </a:extLst>
          </p:cNvPr>
          <p:cNvSpPr/>
          <p:nvPr/>
        </p:nvSpPr>
        <p:spPr>
          <a:xfrm>
            <a:off x="10870008" y="1682939"/>
            <a:ext cx="1724351" cy="429146"/>
          </a:xfrm>
          <a:custGeom>
            <a:avLst/>
            <a:gdLst>
              <a:gd name="connsiteX0" fmla="*/ 0 w 1724351"/>
              <a:gd name="connsiteY0" fmla="*/ 0 h 429146"/>
              <a:gd name="connsiteX1" fmla="*/ 1724351 w 1724351"/>
              <a:gd name="connsiteY1" fmla="*/ 0 h 429146"/>
              <a:gd name="connsiteX2" fmla="*/ 1724351 w 1724351"/>
              <a:gd name="connsiteY2" fmla="*/ 429146 h 429146"/>
              <a:gd name="connsiteX3" fmla="*/ 0 w 1724351"/>
              <a:gd name="connsiteY3" fmla="*/ 429146 h 429146"/>
              <a:gd name="connsiteX4" fmla="*/ 0 w 1724351"/>
              <a:gd name="connsiteY4" fmla="*/ 0 h 429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51" h="429146">
                <a:moveTo>
                  <a:pt x="0" y="0"/>
                </a:moveTo>
                <a:lnTo>
                  <a:pt x="1724351" y="0"/>
                </a:lnTo>
                <a:lnTo>
                  <a:pt x="1724351" y="429146"/>
                </a:lnTo>
                <a:lnTo>
                  <a:pt x="0" y="4291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solidFill>
                  <a:schemeClr val="accent1"/>
                </a:solidFill>
              </a:rPr>
              <a:t>2020</a:t>
            </a:r>
          </a:p>
        </p:txBody>
      </p:sp>
      <p:sp>
        <p:nvSpPr>
          <p:cNvPr id="85" name="Straight Connector 84">
            <a:extLst>
              <a:ext uri="{FF2B5EF4-FFF2-40B4-BE49-F238E27FC236}">
                <a16:creationId xmlns:a16="http://schemas.microsoft.com/office/drawing/2014/main" id="{F8FB984E-657D-4905-B847-57F84C09E137}"/>
              </a:ext>
            </a:extLst>
          </p:cNvPr>
          <p:cNvSpPr/>
          <p:nvPr/>
        </p:nvSpPr>
        <p:spPr>
          <a:xfrm>
            <a:off x="10661778" y="2112085"/>
            <a:ext cx="0" cy="1221416"/>
          </a:xfrm>
          <a:prstGeom prst="line">
            <a:avLst/>
          </a:prstGeom>
          <a:noFill/>
          <a:ln w="12700" cap="flat" cmpd="sng" algn="ctr">
            <a:solidFill>
              <a:schemeClr val="accent1">
                <a:hueOff val="0"/>
                <a:satOff val="0"/>
                <a:lumOff val="0"/>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87" name="Teardrop 86">
            <a:extLst>
              <a:ext uri="{FF2B5EF4-FFF2-40B4-BE49-F238E27FC236}">
                <a16:creationId xmlns:a16="http://schemas.microsoft.com/office/drawing/2014/main" id="{8C0FA0E2-CB74-4181-A0A4-EB933DC552EC}"/>
              </a:ext>
            </a:extLst>
          </p:cNvPr>
          <p:cNvSpPr/>
          <p:nvPr/>
        </p:nvSpPr>
        <p:spPr>
          <a:xfrm rot="8100000">
            <a:off x="10514537" y="1783712"/>
            <a:ext cx="294482" cy="294482"/>
          </a:xfrm>
          <a:prstGeom prst="teardrop">
            <a:avLst>
              <a:gd name="adj" fmla="val 115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9" name="Oval 88">
            <a:extLst>
              <a:ext uri="{FF2B5EF4-FFF2-40B4-BE49-F238E27FC236}">
                <a16:creationId xmlns:a16="http://schemas.microsoft.com/office/drawing/2014/main" id="{B4BCBD2C-D59C-43DC-B13D-B45CCF631714}"/>
              </a:ext>
            </a:extLst>
          </p:cNvPr>
          <p:cNvSpPr/>
          <p:nvPr/>
        </p:nvSpPr>
        <p:spPr>
          <a:xfrm>
            <a:off x="10623768" y="3294875"/>
            <a:ext cx="74962" cy="77246"/>
          </a:xfrm>
          <a:prstGeom prst="ellipse">
            <a:avLst/>
          </a:prstGeom>
          <a:solidFill>
            <a:schemeClr val="accent1">
              <a:hueOff val="0"/>
              <a:satOff val="0"/>
              <a:lumOff val="0"/>
              <a:alphaOff val="0"/>
            </a:schemeClr>
          </a:solidFill>
          <a:ln w="6350" cap="flat" cmpd="sng" algn="ctr">
            <a:noFill/>
            <a:prstDash val="solid"/>
          </a:ln>
          <a:effectLst/>
        </p:spPr>
        <p:style>
          <a:lnRef idx="2">
            <a:scrgbClr r="0" g="0" b="0"/>
          </a:lnRef>
          <a:fillRef idx="1">
            <a:scrgbClr r="0" g="0" b="0"/>
          </a:fillRef>
          <a:effectRef idx="0">
            <a:scrgbClr r="0" g="0" b="0"/>
          </a:effectRef>
          <a:fontRef idx="minor">
            <a:schemeClr val="lt1"/>
          </a:fontRef>
        </p:style>
        <p:txBody>
          <a:bodyPr/>
          <a:lstStyle/>
          <a:p>
            <a:endParaRPr lang="en-US"/>
          </a:p>
        </p:txBody>
      </p:sp>
      <p:sp>
        <p:nvSpPr>
          <p:cNvPr id="13" name="Rectangle: Rounded Corners 12">
            <a:extLst>
              <a:ext uri="{FF2B5EF4-FFF2-40B4-BE49-F238E27FC236}">
                <a16:creationId xmlns:a16="http://schemas.microsoft.com/office/drawing/2014/main" id="{3C0DD83D-C02B-4A95-ACA5-BA1CB36B48B6}"/>
              </a:ext>
            </a:extLst>
          </p:cNvPr>
          <p:cNvSpPr/>
          <p:nvPr/>
        </p:nvSpPr>
        <p:spPr bwMode="auto">
          <a:xfrm>
            <a:off x="5795345" y="3977793"/>
            <a:ext cx="1509471" cy="665826"/>
          </a:xfrm>
          <a:prstGeom prst="roundRect">
            <a:avLst/>
          </a:prstGeom>
          <a:gradFill flip="none" rotWithShape="1">
            <a:gsLst>
              <a:gs pos="74000">
                <a:schemeClr val="accent1">
                  <a:tint val="66000"/>
                  <a:satMod val="160000"/>
                  <a:alpha val="0"/>
                </a:schemeClr>
              </a:gs>
              <a:gs pos="88000">
                <a:schemeClr val="accent1">
                  <a:tint val="44500"/>
                  <a:satMod val="160000"/>
                </a:schemeClr>
              </a:gs>
              <a:gs pos="100000">
                <a:schemeClr val="accent1">
                  <a:tint val="23500"/>
                  <a:satMod val="160000"/>
                </a:schemeClr>
              </a:gs>
            </a:gsLst>
            <a:lin ang="5400000" scaled="1"/>
            <a:tileRect/>
          </a:gra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52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ectangle 325">
            <a:extLst>
              <a:ext uri="{FF2B5EF4-FFF2-40B4-BE49-F238E27FC236}">
                <a16:creationId xmlns:a16="http://schemas.microsoft.com/office/drawing/2014/main" id="{5C5AB348-E75C-41D2-A64E-59D4AC7A8835}"/>
              </a:ext>
            </a:extLst>
          </p:cNvPr>
          <p:cNvSpPr/>
          <p:nvPr/>
        </p:nvSpPr>
        <p:spPr>
          <a:xfrm>
            <a:off x="5625310" y="1629167"/>
            <a:ext cx="1386106"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5487146" y="5587136"/>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5487146" y="510837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5487146" y="4153281"/>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5487146" y="367451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5487146" y="4632044"/>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5487146" y="2716992"/>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5487146" y="2238228"/>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5487146" y="3195755"/>
            <a:ext cx="1662436"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2" name="Rectangle 101">
            <a:extLst>
              <a:ext uri="{FF2B5EF4-FFF2-40B4-BE49-F238E27FC236}">
                <a16:creationId xmlns:a16="http://schemas.microsoft.com/office/drawing/2014/main" id="{40FDFF73-BE2C-4747-A2F3-A1C19787D5F0}"/>
              </a:ext>
            </a:extLst>
          </p:cNvPr>
          <p:cNvSpPr/>
          <p:nvPr/>
        </p:nvSpPr>
        <p:spPr>
          <a:xfrm>
            <a:off x="5566132" y="6044590"/>
            <a:ext cx="1504467" cy="513409"/>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SQL Server 2017/2019</a:t>
            </a:r>
          </a:p>
        </p:txBody>
      </p:sp>
      <p:sp>
        <p:nvSpPr>
          <p:cNvPr id="380" name="Rectangle 379">
            <a:extLst>
              <a:ext uri="{FF2B5EF4-FFF2-40B4-BE49-F238E27FC236}">
                <a16:creationId xmlns:a16="http://schemas.microsoft.com/office/drawing/2014/main" id="{827CD6D7-9ED3-45D4-8883-E33FBC09EC55}"/>
              </a:ext>
            </a:extLst>
          </p:cNvPr>
          <p:cNvSpPr/>
          <p:nvPr/>
        </p:nvSpPr>
        <p:spPr>
          <a:xfrm>
            <a:off x="7758934" y="1629167"/>
            <a:ext cx="1447251"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651342" y="5585735"/>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651342" y="5106973"/>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651342" y="4630639"/>
            <a:ext cx="1662438" cy="435240"/>
          </a:xfrm>
          <a:prstGeom prst="rect">
            <a:avLst/>
          </a:prstGeom>
          <a:solidFill>
            <a:schemeClr val="accent5"/>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651342" y="415187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651342" y="367311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651342" y="2715590"/>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651342" y="223682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651342" y="3194351"/>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High availability /DR/Backups</a:t>
            </a:r>
          </a:p>
        </p:txBody>
      </p:sp>
      <p:sp>
        <p:nvSpPr>
          <p:cNvPr id="103" name="Rectangle 102">
            <a:extLst>
              <a:ext uri="{FF2B5EF4-FFF2-40B4-BE49-F238E27FC236}">
                <a16:creationId xmlns:a16="http://schemas.microsoft.com/office/drawing/2014/main" id="{BA6313E0-AA7E-43F7-845E-C5345C1EF189}"/>
              </a:ext>
            </a:extLst>
          </p:cNvPr>
          <p:cNvSpPr/>
          <p:nvPr/>
        </p:nvSpPr>
        <p:spPr>
          <a:xfrm>
            <a:off x="7730327" y="6044590"/>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VMs</a:t>
            </a:r>
          </a:p>
        </p:txBody>
      </p:sp>
      <p:sp>
        <p:nvSpPr>
          <p:cNvPr id="338" name="Rectangle 337">
            <a:extLst>
              <a:ext uri="{FF2B5EF4-FFF2-40B4-BE49-F238E27FC236}">
                <a16:creationId xmlns:a16="http://schemas.microsoft.com/office/drawing/2014/main" id="{E6859764-545D-42FD-AFBC-6DB61D372D3D}"/>
              </a:ext>
            </a:extLst>
          </p:cNvPr>
          <p:cNvSpPr/>
          <p:nvPr/>
        </p:nvSpPr>
        <p:spPr>
          <a:xfrm>
            <a:off x="10047677" y="1158996"/>
            <a:ext cx="1346129"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17996" fontAlgn="base">
              <a:lnSpc>
                <a:spcPct val="90000"/>
              </a:lnSpc>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9889522" y="2726611"/>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9889522" y="2247848"/>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FFFFFF"/>
                </a:solidFill>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9889522" y="558713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9889522" y="5108371"/>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9889522" y="4641663"/>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9889522" y="4162900"/>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9889522" y="3684138"/>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9889522" y="3205374"/>
            <a:ext cx="1607578" cy="435240"/>
          </a:xfrm>
          <a:prstGeom prst="rect">
            <a:avLst/>
          </a:prstGeom>
          <a:solidFill>
            <a:srgbClr val="50E6FF"/>
          </a:solidFill>
          <a:ln w="9525" cap="flat" cmpd="sng" algn="ctr">
            <a:noFill/>
            <a:prstDash val="solid"/>
          </a:ln>
          <a:effectLst/>
        </p:spPr>
        <p:txBody>
          <a:bodyPr lIns="143407" tIns="89630" rIns="143407" bIns="89630" rtlCol="0" anchor="ctr" anchorCtr="0">
            <a:noAutofit/>
          </a:bodyPr>
          <a:lstStyle/>
          <a:p>
            <a:pPr algn="ctr" defTabSz="1218096">
              <a:defRPr/>
            </a:pPr>
            <a:r>
              <a:rPr lang="en-US" sz="1100" kern="0" dirty="0">
                <a:solidFill>
                  <a:srgbClr val="505050"/>
                </a:solidFill>
                <a:latin typeface="Segoe UI"/>
                <a:ea typeface="Segoe UI" pitchFamily="34" charset="0"/>
                <a:cs typeface="Segoe UI" pitchFamily="34" charset="0"/>
              </a:rPr>
              <a:t>High Availability/ DR/Backups</a:t>
            </a:r>
          </a:p>
        </p:txBody>
      </p:sp>
      <p:sp>
        <p:nvSpPr>
          <p:cNvPr id="104" name="Rectangle 103">
            <a:extLst>
              <a:ext uri="{FF2B5EF4-FFF2-40B4-BE49-F238E27FC236}">
                <a16:creationId xmlns:a16="http://schemas.microsoft.com/office/drawing/2014/main" id="{32C8AE07-695C-456F-BB1E-1CCE6E0F787E}"/>
              </a:ext>
            </a:extLst>
          </p:cNvPr>
          <p:cNvSpPr/>
          <p:nvPr/>
        </p:nvSpPr>
        <p:spPr>
          <a:xfrm>
            <a:off x="9847236" y="6044590"/>
            <a:ext cx="1746196" cy="369367"/>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96" fontAlgn="base">
              <a:spcBef>
                <a:spcPts val="600"/>
              </a:spcBef>
              <a:defRPr/>
            </a:pPr>
            <a:r>
              <a:rPr lang="en-US" sz="1200" dirty="0">
                <a:solidFill>
                  <a:schemeClr val="tx1"/>
                </a:solidFill>
                <a:latin typeface="Segoe UI Semibold" panose="020B0702040204020203" pitchFamily="34" charset="0"/>
                <a:ea typeface="Kozuka Gothic Pro R" pitchFamily="34" charset="-128"/>
                <a:cs typeface="Segoe UI Semibold" panose="020B0702040204020203" pitchFamily="34" charset="0"/>
              </a:rPr>
              <a:t>Azure SQL Database</a:t>
            </a:r>
          </a:p>
        </p:txBody>
      </p:sp>
      <p:sp>
        <p:nvSpPr>
          <p:cNvPr id="106" name="Rectangle 105">
            <a:extLst>
              <a:ext uri="{FF2B5EF4-FFF2-40B4-BE49-F238E27FC236}">
                <a16:creationId xmlns:a16="http://schemas.microsoft.com/office/drawing/2014/main" id="{4E4CAA2D-2060-4CEE-9035-CD518219275B}"/>
              </a:ext>
            </a:extLst>
          </p:cNvPr>
          <p:cNvSpPr/>
          <p:nvPr/>
        </p:nvSpPr>
        <p:spPr>
          <a:xfrm>
            <a:off x="480762" y="1802759"/>
            <a:ext cx="4323047" cy="41549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a:defRPr/>
            </a:pPr>
            <a:r>
              <a:rPr lang="en-US" sz="1600" dirty="0">
                <a:solidFill>
                  <a:srgbClr val="0078D7"/>
                </a:solidFill>
                <a:latin typeface="Segoe UI Semibold"/>
              </a:rPr>
              <a:t>On-premises costs</a:t>
            </a:r>
            <a:r>
              <a:rPr lang="en-US" sz="1600" dirty="0">
                <a:solidFill>
                  <a:srgbClr val="505050">
                    <a:lumMod val="50000"/>
                  </a:srgbClr>
                </a:solidFill>
                <a:latin typeface="Segoe UI Semibold"/>
              </a:rPr>
              <a:t> </a:t>
            </a:r>
            <a:r>
              <a:rPr lang="en-US" sz="1600" dirty="0">
                <a:solidFill>
                  <a:srgbClr val="505050">
                    <a:lumMod val="50000"/>
                  </a:srgbClr>
                </a:solidFill>
                <a:latin typeface="Segoe UI"/>
              </a:rPr>
              <a:t>tend to be driven by hardware and data center management costs</a:t>
            </a:r>
          </a:p>
          <a:p>
            <a:pPr defTabSz="914225">
              <a:spcBef>
                <a:spcPts val="1200"/>
              </a:spcBef>
              <a:defRPr/>
            </a:pPr>
            <a:r>
              <a:rPr lang="en-US" sz="1600" b="1" dirty="0">
                <a:solidFill>
                  <a:srgbClr val="0078D7"/>
                </a:solidFill>
                <a:latin typeface="Segoe UI Semibold"/>
              </a:rPr>
              <a:t>Infrastructure-as-a-Service </a:t>
            </a:r>
            <a:r>
              <a:rPr lang="en-US" sz="1600" dirty="0">
                <a:solidFill>
                  <a:srgbClr val="505050">
                    <a:lumMod val="50000"/>
                  </a:srgbClr>
                </a:solidFill>
                <a:latin typeface="Segoe UI"/>
              </a:rPr>
              <a:t>reduces cost categories related to data center and compute</a:t>
            </a:r>
          </a:p>
          <a:p>
            <a:pPr defTabSz="914225">
              <a:spcBef>
                <a:spcPts val="1200"/>
              </a:spcBef>
              <a:defRPr/>
            </a:pPr>
            <a:r>
              <a:rPr lang="en-US" sz="1600" b="1" dirty="0">
                <a:solidFill>
                  <a:srgbClr val="0078D7"/>
                </a:solidFill>
                <a:latin typeface="Segoe UI"/>
              </a:rPr>
              <a:t>Platform-as-a-Service </a:t>
            </a:r>
            <a:r>
              <a:rPr lang="en-US" sz="1600" dirty="0">
                <a:solidFill>
                  <a:srgbClr val="505050">
                    <a:lumMod val="50000"/>
                  </a:srgbClr>
                </a:solidFill>
                <a:latin typeface="Segoe UI"/>
              </a:rPr>
              <a:t>off-loads customers’ most administrative tasks to Azure, further improving efficiency with machine-learning capabilities for performance and security </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Managed Instance</a:t>
            </a:r>
            <a:r>
              <a:rPr lang="en-US" sz="1600" dirty="0">
                <a:solidFill>
                  <a:srgbClr val="505050">
                    <a:lumMod val="50000"/>
                  </a:srgbClr>
                </a:solidFill>
                <a:latin typeface="Segoe UI"/>
              </a:rPr>
              <a:t>: instance-level deployment for lift-shift existing apps to Azure, fully backward compatible</a:t>
            </a:r>
          </a:p>
          <a:p>
            <a:pPr marL="285695" indent="-285695" defTabSz="914225">
              <a:spcBef>
                <a:spcPts val="1200"/>
              </a:spcBef>
              <a:buFont typeface="Arial" panose="020B0604020202020204" pitchFamily="34" charset="0"/>
              <a:buChar char="•"/>
              <a:defRPr/>
            </a:pPr>
            <a:r>
              <a:rPr lang="en-US" sz="1600" b="1" dirty="0">
                <a:solidFill>
                  <a:srgbClr val="505050">
                    <a:lumMod val="50000"/>
                  </a:srgbClr>
                </a:solidFill>
                <a:latin typeface="Segoe UI"/>
              </a:rPr>
              <a:t>Single database</a:t>
            </a:r>
            <a:r>
              <a:rPr lang="en-US" sz="1600" dirty="0">
                <a:solidFill>
                  <a:srgbClr val="505050">
                    <a:lumMod val="50000"/>
                  </a:srgbClr>
                </a:solidFill>
                <a:latin typeface="Segoe UI"/>
              </a:rPr>
              <a:t>: database-level deployment for new apps</a:t>
            </a: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p:txBody>
          <a:bodyPr/>
          <a:lstStyle/>
          <a:p>
            <a:r>
              <a:rPr lang="en-US" dirty="0"/>
              <a:t>Savings opportunity for modernizing </a:t>
            </a:r>
            <a:br>
              <a:rPr lang="en-US" dirty="0"/>
            </a:br>
            <a:r>
              <a:rPr lang="en-US" dirty="0"/>
              <a:t>your data estate is significant</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9889522" y="1769085"/>
            <a:ext cx="1607578" cy="435240"/>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pPr>
            <a:r>
              <a:rPr lang="en-US" sz="1000" dirty="0">
                <a:solidFill>
                  <a:schemeClr val="bg1"/>
                </a:solidFill>
                <a:latin typeface="Segoe UI"/>
              </a:rPr>
              <a:t>Intelligent performance/security</a:t>
            </a:r>
          </a:p>
        </p:txBody>
      </p:sp>
      <p:grpSp>
        <p:nvGrpSpPr>
          <p:cNvPr id="3" name="Group 2">
            <a:extLst>
              <a:ext uri="{FF2B5EF4-FFF2-40B4-BE49-F238E27FC236}">
                <a16:creationId xmlns:a16="http://schemas.microsoft.com/office/drawing/2014/main" id="{AF938559-552A-4B82-AFF1-5C21832731B7}"/>
              </a:ext>
            </a:extLst>
          </p:cNvPr>
          <p:cNvGrpSpPr/>
          <p:nvPr/>
        </p:nvGrpSpPr>
        <p:grpSpPr>
          <a:xfrm>
            <a:off x="6539967" y="449264"/>
            <a:ext cx="5194832" cy="395285"/>
            <a:chOff x="5733892" y="451699"/>
            <a:chExt cx="6000908" cy="293181"/>
          </a:xfrm>
        </p:grpSpPr>
        <p:sp>
          <p:nvSpPr>
            <p:cNvPr id="148" name="TextBox 147">
              <a:extLst>
                <a:ext uri="{FF2B5EF4-FFF2-40B4-BE49-F238E27FC236}">
                  <a16:creationId xmlns:a16="http://schemas.microsoft.com/office/drawing/2014/main" id="{11FB6D9E-315A-4FB3-B9E0-86C72DD17414}"/>
                </a:ext>
              </a:extLst>
            </p:cNvPr>
            <p:cNvSpPr txBox="1"/>
            <p:nvPr/>
          </p:nvSpPr>
          <p:spPr>
            <a:xfrm>
              <a:off x="7684830" y="458689"/>
              <a:ext cx="1871871" cy="286191"/>
            </a:xfrm>
            <a:prstGeom prst="rect">
              <a:avLst/>
            </a:prstGeom>
            <a:solidFill>
              <a:srgbClr val="50E6FF"/>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latin typeface="Segoe UI"/>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3892" y="458689"/>
              <a:ext cx="1871871" cy="286191"/>
            </a:xfrm>
            <a:prstGeom prst="rect">
              <a:avLst/>
            </a:prstGeom>
            <a:solidFill>
              <a:schemeClr val="tx2"/>
            </a:solidFill>
            <a:ln w="9525" cap="flat" cmpd="sng" algn="ctr">
              <a:noFill/>
              <a:prstDash val="solid"/>
            </a:ln>
            <a:effectLst/>
          </p:spPr>
          <p:txBody>
            <a:bodyPr lIns="91440" tIns="89630" rIns="91440" bIns="89630" rtlCol="0" anchor="ctr" anchorCtr="0">
              <a:noAutofit/>
            </a:bodyPr>
            <a:lstStyle>
              <a:defPPr>
                <a:defRPr lang="en-US"/>
              </a:defPPr>
              <a:lvl1pPr algn="ctr" defTabSz="1218096">
                <a:defRPr sz="1100" kern="0">
                  <a:solidFill>
                    <a:srgbClr val="FFFFFF"/>
                  </a:solidFill>
                  <a:latin typeface="Segoe UI"/>
                  <a:ea typeface="Segoe UI" pitchFamily="34" charset="0"/>
                  <a:cs typeface="Segoe UI" pitchFamily="34" charset="0"/>
                </a:defRPr>
              </a:lvl1pPr>
            </a:lstStyle>
            <a:p>
              <a:r>
                <a:rPr lang="en-US" dirty="0"/>
                <a:t>Managed by customer</a:t>
              </a:r>
            </a:p>
          </p:txBody>
        </p:sp>
        <p:sp>
          <p:nvSpPr>
            <p:cNvPr id="37" name="TextBox 36">
              <a:extLst>
                <a:ext uri="{FF2B5EF4-FFF2-40B4-BE49-F238E27FC236}">
                  <a16:creationId xmlns:a16="http://schemas.microsoft.com/office/drawing/2014/main" id="{5EC75CA6-CAB2-4564-A888-452DF25C4C07}"/>
                </a:ext>
              </a:extLst>
            </p:cNvPr>
            <p:cNvSpPr txBox="1"/>
            <p:nvPr/>
          </p:nvSpPr>
          <p:spPr>
            <a:xfrm>
              <a:off x="9635769" y="451699"/>
              <a:ext cx="2099031" cy="293181"/>
            </a:xfrm>
            <a:prstGeom prst="rect">
              <a:avLst/>
            </a:prstGeom>
            <a:solidFill>
              <a:schemeClr val="accent3"/>
            </a:solidFill>
            <a:ln>
              <a:noFill/>
            </a:ln>
          </p:spPr>
          <p:txBody>
            <a:bodyPr wrap="square" lIns="91427" tIns="73141" rIns="91427" bIns="73141" rtlCol="0" anchor="ctr" anchorCtr="0">
              <a:noAutofit/>
            </a:bodyPr>
            <a:lstStyle/>
            <a:p>
              <a:pPr algn="ctr" defTabSz="914225">
                <a:lnSpc>
                  <a:spcPct val="90000"/>
                </a:lnSpc>
                <a:spcAft>
                  <a:spcPts val="600"/>
                </a:spcAft>
                <a:defRPr/>
              </a:pPr>
              <a:r>
                <a:rPr lang="en-US" sz="1000" dirty="0">
                  <a:solidFill>
                    <a:schemeClr val="bg1"/>
                  </a:solidFill>
                  <a:latin typeface="Segoe UI"/>
                </a:rPr>
                <a:t>Machine-learning capability</a:t>
              </a:r>
            </a:p>
          </p:txBody>
        </p:sp>
      </p:grpSp>
    </p:spTree>
    <p:extLst>
      <p:ext uri="{BB962C8B-B14F-4D97-AF65-F5344CB8AC3E}">
        <p14:creationId xmlns:p14="http://schemas.microsoft.com/office/powerpoint/2010/main" val="38315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AF45B20-CED6-4B86-8C66-6672F1D2FDBE}"/>
              </a:ext>
            </a:extLst>
          </p:cNvPr>
          <p:cNvSpPr/>
          <p:nvPr/>
        </p:nvSpPr>
        <p:spPr bwMode="auto">
          <a:xfrm>
            <a:off x="4713110" y="1666240"/>
            <a:ext cx="6893589" cy="4021462"/>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B5EE7238-3045-4224-8DC6-452A7FB0E1C3}"/>
              </a:ext>
            </a:extLst>
          </p:cNvPr>
          <p:cNvSpPr/>
          <p:nvPr/>
        </p:nvSpPr>
        <p:spPr bwMode="auto">
          <a:xfrm>
            <a:off x="1064438" y="1666240"/>
            <a:ext cx="3383426" cy="4021462"/>
          </a:xfrm>
          <a:prstGeom prst="roundRect">
            <a:avLst/>
          </a:prstGeom>
          <a:solidFill>
            <a:schemeClr val="accent5"/>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126654" y="185086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396871" y="384297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993391" y="380624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8" name="TextBox 7">
            <a:extLst>
              <a:ext uri="{FF2B5EF4-FFF2-40B4-BE49-F238E27FC236}">
                <a16:creationId xmlns:a16="http://schemas.microsoft.com/office/drawing/2014/main" id="{9B2D63E5-0BF2-4136-844E-C188F2B56859}"/>
              </a:ext>
            </a:extLst>
          </p:cNvPr>
          <p:cNvSpPr txBox="1"/>
          <p:nvPr/>
        </p:nvSpPr>
        <p:spPr>
          <a:xfrm>
            <a:off x="608438" y="1082143"/>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4571" y="260721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5887" y="260721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427430" y="185086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008187" y="357411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396871" y="3582623"/>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563534" y="522627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11" name="Left Brace 10">
            <a:extLst>
              <a:ext uri="{FF2B5EF4-FFF2-40B4-BE49-F238E27FC236}">
                <a16:creationId xmlns:a16="http://schemas.microsoft.com/office/drawing/2014/main" id="{44F9C29F-42A5-412F-8396-9ABE8A58AEFD}"/>
              </a:ext>
            </a:extLst>
          </p:cNvPr>
          <p:cNvSpPr/>
          <p:nvPr/>
        </p:nvSpPr>
        <p:spPr>
          <a:xfrm rot="16200000">
            <a:off x="7967608" y="1744355"/>
            <a:ext cx="473702" cy="6392541"/>
          </a:xfrm>
          <a:prstGeom prst="lef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D1A0AEBB-F10C-4A06-8CA2-71C70F9EE6DF}"/>
              </a:ext>
            </a:extLst>
          </p:cNvPr>
          <p:cNvGrpSpPr/>
          <p:nvPr/>
        </p:nvGrpSpPr>
        <p:grpSpPr>
          <a:xfrm>
            <a:off x="1166014" y="1840704"/>
            <a:ext cx="3281850" cy="3627348"/>
            <a:chOff x="1166014" y="1840704"/>
            <a:chExt cx="3281850" cy="3627348"/>
          </a:xfrm>
        </p:grpSpPr>
        <p:sp>
          <p:nvSpPr>
            <p:cNvPr id="7" name="Rectangle 6">
              <a:extLst>
                <a:ext uri="{FF2B5EF4-FFF2-40B4-BE49-F238E27FC236}">
                  <a16:creationId xmlns:a16="http://schemas.microsoft.com/office/drawing/2014/main" id="{BDB4D3C1-DB99-4340-B242-0C499EA96010}"/>
                </a:ext>
              </a:extLst>
            </p:cNvPr>
            <p:cNvSpPr/>
            <p:nvPr/>
          </p:nvSpPr>
          <p:spPr bwMode="auto">
            <a:xfrm>
              <a:off x="12131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3564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2832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37" name="TextBox 36">
              <a:extLst>
                <a:ext uri="{FF2B5EF4-FFF2-40B4-BE49-F238E27FC236}">
                  <a16:creationId xmlns:a16="http://schemas.microsoft.com/office/drawing/2014/main" id="{4C762498-D39C-4F85-ABAF-3C9472810033}"/>
                </a:ext>
              </a:extLst>
            </p:cNvPr>
            <p:cNvSpPr txBox="1"/>
            <p:nvPr/>
          </p:nvSpPr>
          <p:spPr>
            <a:xfrm>
              <a:off x="1166014" y="5221831"/>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a:t>
              </a:r>
            </a:p>
          </p:txBody>
        </p:sp>
        <p:sp>
          <p:nvSpPr>
            <p:cNvPr id="10" name="Left Brace 9">
              <a:extLst>
                <a:ext uri="{FF2B5EF4-FFF2-40B4-BE49-F238E27FC236}">
                  <a16:creationId xmlns:a16="http://schemas.microsoft.com/office/drawing/2014/main" id="{AE41EBCE-60B9-44F9-A6D1-EC95ACA84C83}"/>
                </a:ext>
              </a:extLst>
            </p:cNvPr>
            <p:cNvSpPr/>
            <p:nvPr/>
          </p:nvSpPr>
          <p:spPr>
            <a:xfrm rot="16200000">
              <a:off x="2549771" y="3431519"/>
              <a:ext cx="473702" cy="3006714"/>
            </a:xfrm>
            <a:prstGeom prst="lef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aphic 11">
              <a:extLst>
                <a:ext uri="{FF2B5EF4-FFF2-40B4-BE49-F238E27FC236}">
                  <a16:creationId xmlns:a16="http://schemas.microsoft.com/office/drawing/2014/main" id="{A35E19CE-C7C7-46BE-AD2C-690673603066}"/>
                </a:ext>
              </a:extLst>
            </p:cNvPr>
            <p:cNvGrpSpPr/>
            <p:nvPr/>
          </p:nvGrpSpPr>
          <p:grpSpPr>
            <a:xfrm>
              <a:off x="2325373" y="2649693"/>
              <a:ext cx="741105" cy="683799"/>
              <a:chOff x="2325373" y="2649693"/>
              <a:chExt cx="741105" cy="683799"/>
            </a:xfrm>
          </p:grpSpPr>
          <p:grpSp>
            <p:nvGrpSpPr>
              <p:cNvPr id="13" name="Graphic 11">
                <a:extLst>
                  <a:ext uri="{FF2B5EF4-FFF2-40B4-BE49-F238E27FC236}">
                    <a16:creationId xmlns:a16="http://schemas.microsoft.com/office/drawing/2014/main" id="{A35E19CE-C7C7-46BE-AD2C-690673603066}"/>
                  </a:ext>
                </a:extLst>
              </p:cNvPr>
              <p:cNvGrpSpPr/>
              <p:nvPr/>
            </p:nvGrpSpPr>
            <p:grpSpPr>
              <a:xfrm>
                <a:off x="2325373" y="2649693"/>
                <a:ext cx="741105" cy="683799"/>
                <a:chOff x="2325373" y="2649693"/>
                <a:chExt cx="741105" cy="683799"/>
              </a:xfrm>
            </p:grpSpPr>
            <p:sp>
              <p:nvSpPr>
                <p:cNvPr id="14" name="Freeform: Shape 13">
                  <a:extLst>
                    <a:ext uri="{FF2B5EF4-FFF2-40B4-BE49-F238E27FC236}">
                      <a16:creationId xmlns:a16="http://schemas.microsoft.com/office/drawing/2014/main" id="{5E093CA7-F271-414B-AAF5-A18CA38406FF}"/>
                    </a:ext>
                  </a:extLst>
                </p:cNvPr>
                <p:cNvSpPr/>
                <p:nvPr/>
              </p:nvSpPr>
              <p:spPr>
                <a:xfrm>
                  <a:off x="2325373" y="2649693"/>
                  <a:ext cx="741105" cy="491167"/>
                </a:xfrm>
                <a:custGeom>
                  <a:avLst/>
                  <a:gdLst>
                    <a:gd name="connsiteX0" fmla="*/ 716562 w 741105"/>
                    <a:gd name="connsiteY0" fmla="*/ 0 h 491167"/>
                    <a:gd name="connsiteX1" fmla="*/ 741105 w 741105"/>
                    <a:gd name="connsiteY1" fmla="*/ 0 h 491167"/>
                    <a:gd name="connsiteX2" fmla="*/ 741105 w 741105"/>
                    <a:gd name="connsiteY2" fmla="*/ 491167 h 491167"/>
                    <a:gd name="connsiteX3" fmla="*/ 716562 w 741105"/>
                    <a:gd name="connsiteY3" fmla="*/ 491167 h 491167"/>
                    <a:gd name="connsiteX4" fmla="*/ 24543 w 741105"/>
                    <a:gd name="connsiteY4" fmla="*/ 491167 h 491167"/>
                    <a:gd name="connsiteX5" fmla="*/ 24543 w 741105"/>
                    <a:gd name="connsiteY5" fmla="*/ 0 h 491167"/>
                    <a:gd name="connsiteX6" fmla="*/ 0 w 741105"/>
                    <a:gd name="connsiteY6" fmla="*/ 0 h 491167"/>
                    <a:gd name="connsiteX7" fmla="*/ 24543 w 741105"/>
                    <a:gd name="connsiteY7" fmla="*/ 0 h 4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105" h="491167">
                      <a:moveTo>
                        <a:pt x="716562" y="0"/>
                      </a:moveTo>
                      <a:cubicBezTo>
                        <a:pt x="730117" y="0"/>
                        <a:pt x="741105" y="0"/>
                        <a:pt x="741105" y="0"/>
                      </a:cubicBezTo>
                      <a:lnTo>
                        <a:pt x="741105" y="491167"/>
                      </a:lnTo>
                      <a:cubicBezTo>
                        <a:pt x="741105" y="491167"/>
                        <a:pt x="730117" y="491167"/>
                        <a:pt x="716562" y="491167"/>
                      </a:cubicBezTo>
                      <a:lnTo>
                        <a:pt x="24543" y="491167"/>
                      </a:lnTo>
                      <a:lnTo>
                        <a:pt x="24543" y="0"/>
                      </a:lnTo>
                      <a:cubicBezTo>
                        <a:pt x="10988" y="0"/>
                        <a:pt x="0" y="0"/>
                        <a:pt x="0" y="0"/>
                      </a:cubicBezTo>
                      <a:cubicBezTo>
                        <a:pt x="0" y="0"/>
                        <a:pt x="10988" y="0"/>
                        <a:pt x="24543" y="0"/>
                      </a:cubicBezTo>
                      <a:close/>
                    </a:path>
                  </a:pathLst>
                </a:custGeom>
                <a:solidFill>
                  <a:srgbClr val="0078D4"/>
                </a:solidFill>
                <a:ln w="4339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80F99DC-C3C2-4FE1-BA40-E0B460BBAB72}"/>
                    </a:ext>
                  </a:extLst>
                </p:cNvPr>
                <p:cNvSpPr/>
                <p:nvPr/>
              </p:nvSpPr>
              <p:spPr>
                <a:xfrm>
                  <a:off x="2510755" y="3141296"/>
                  <a:ext cx="370779" cy="192195"/>
                </a:xfrm>
                <a:custGeom>
                  <a:avLst/>
                  <a:gdLst>
                    <a:gd name="connsiteX0" fmla="*/ 333961 w 370779"/>
                    <a:gd name="connsiteY0" fmla="*/ 148614 h 192195"/>
                    <a:gd name="connsiteX1" fmla="*/ 258141 w 370779"/>
                    <a:gd name="connsiteY1" fmla="*/ 0 h 192195"/>
                    <a:gd name="connsiteX2" fmla="*/ 112638 w 370779"/>
                    <a:gd name="connsiteY2" fmla="*/ 0 h 192195"/>
                    <a:gd name="connsiteX3" fmla="*/ 36818 w 370779"/>
                    <a:gd name="connsiteY3" fmla="*/ 148614 h 192195"/>
                    <a:gd name="connsiteX4" fmla="*/ 4 w 370779"/>
                    <a:gd name="connsiteY4" fmla="*/ 192196 h 192195"/>
                    <a:gd name="connsiteX5" fmla="*/ 370775 w 370779"/>
                    <a:gd name="connsiteY5" fmla="*/ 192196 h 192195"/>
                    <a:gd name="connsiteX6" fmla="*/ 333961 w 370779"/>
                    <a:gd name="connsiteY6" fmla="*/ 148614 h 19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779" h="192195">
                      <a:moveTo>
                        <a:pt x="333961" y="148614"/>
                      </a:moveTo>
                      <a:cubicBezTo>
                        <a:pt x="260771" y="137283"/>
                        <a:pt x="257703" y="84549"/>
                        <a:pt x="258141" y="0"/>
                      </a:cubicBezTo>
                      <a:lnTo>
                        <a:pt x="112638" y="0"/>
                      </a:lnTo>
                      <a:cubicBezTo>
                        <a:pt x="112638" y="84549"/>
                        <a:pt x="110008" y="137283"/>
                        <a:pt x="36818" y="148614"/>
                      </a:cubicBezTo>
                      <a:cubicBezTo>
                        <a:pt x="15384" y="152066"/>
                        <a:pt x="-276" y="170605"/>
                        <a:pt x="4" y="192196"/>
                      </a:cubicBezTo>
                      <a:lnTo>
                        <a:pt x="370775" y="192196"/>
                      </a:lnTo>
                      <a:cubicBezTo>
                        <a:pt x="371056" y="170605"/>
                        <a:pt x="355397" y="152066"/>
                        <a:pt x="333961" y="148614"/>
                      </a:cubicBezTo>
                      <a:close/>
                    </a:path>
                  </a:pathLst>
                </a:custGeom>
                <a:solidFill>
                  <a:srgbClr val="CCCCCC"/>
                </a:solidFill>
                <a:ln w="43392"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ADB62583-D5C0-462D-8748-F62FE7AC31C5}"/>
                  </a:ext>
                </a:extLst>
              </p:cNvPr>
              <p:cNvSpPr/>
              <p:nvPr/>
            </p:nvSpPr>
            <p:spPr>
              <a:xfrm>
                <a:off x="2480957" y="2787323"/>
                <a:ext cx="460615" cy="235430"/>
              </a:xfrm>
              <a:custGeom>
                <a:avLst/>
                <a:gdLst>
                  <a:gd name="connsiteX0" fmla="*/ 393561 w 460615"/>
                  <a:gd name="connsiteY0" fmla="*/ 154804 h 235430"/>
                  <a:gd name="connsiteX1" fmla="*/ 393561 w 460615"/>
                  <a:gd name="connsiteY1" fmla="*/ 3140 h 235430"/>
                  <a:gd name="connsiteX2" fmla="*/ 349735 w 460615"/>
                  <a:gd name="connsiteY2" fmla="*/ 3140 h 235430"/>
                  <a:gd name="connsiteX3" fmla="*/ 349735 w 460615"/>
                  <a:gd name="connsiteY3" fmla="*/ 188362 h 235430"/>
                  <a:gd name="connsiteX4" fmla="*/ 460616 w 460615"/>
                  <a:gd name="connsiteY4" fmla="*/ 188362 h 235430"/>
                  <a:gd name="connsiteX5" fmla="*/ 460616 w 460615"/>
                  <a:gd name="connsiteY5" fmla="*/ 154804 h 235430"/>
                  <a:gd name="connsiteX6" fmla="*/ 71875 w 460615"/>
                  <a:gd name="connsiteY6" fmla="*/ 79844 h 235430"/>
                  <a:gd name="connsiteX7" fmla="*/ 49086 w 460615"/>
                  <a:gd name="connsiteY7" fmla="*/ 66333 h 235430"/>
                  <a:gd name="connsiteX8" fmla="*/ 43388 w 460615"/>
                  <a:gd name="connsiteY8" fmla="*/ 51516 h 235430"/>
                  <a:gd name="connsiteX9" fmla="*/ 50400 w 460615"/>
                  <a:gd name="connsiteY9" fmla="*/ 38005 h 235430"/>
                  <a:gd name="connsiteX10" fmla="*/ 69246 w 460615"/>
                  <a:gd name="connsiteY10" fmla="*/ 33211 h 235430"/>
                  <a:gd name="connsiteX11" fmla="*/ 113072 w 460615"/>
                  <a:gd name="connsiteY11" fmla="*/ 45850 h 235430"/>
                  <a:gd name="connsiteX12" fmla="*/ 113072 w 460615"/>
                  <a:gd name="connsiteY12" fmla="*/ 7498 h 235430"/>
                  <a:gd name="connsiteX13" fmla="*/ 69246 w 460615"/>
                  <a:gd name="connsiteY13" fmla="*/ 89 h 235430"/>
                  <a:gd name="connsiteX14" fmla="*/ 19722 w 460615"/>
                  <a:gd name="connsiteY14" fmla="*/ 15343 h 235430"/>
                  <a:gd name="connsiteX15" fmla="*/ 1315 w 460615"/>
                  <a:gd name="connsiteY15" fmla="*/ 55438 h 235430"/>
                  <a:gd name="connsiteX16" fmla="*/ 39882 w 460615"/>
                  <a:gd name="connsiteY16" fmla="*/ 109479 h 235430"/>
                  <a:gd name="connsiteX17" fmla="*/ 67493 w 460615"/>
                  <a:gd name="connsiteY17" fmla="*/ 125605 h 235430"/>
                  <a:gd name="connsiteX18" fmla="*/ 74505 w 460615"/>
                  <a:gd name="connsiteY18" fmla="*/ 139987 h 235430"/>
                  <a:gd name="connsiteX19" fmla="*/ 67493 w 460615"/>
                  <a:gd name="connsiteY19" fmla="*/ 153933 h 235430"/>
                  <a:gd name="connsiteX20" fmla="*/ 49086 w 460615"/>
                  <a:gd name="connsiteY20" fmla="*/ 159598 h 235430"/>
                  <a:gd name="connsiteX21" fmla="*/ 0 w 460615"/>
                  <a:gd name="connsiteY21" fmla="*/ 140422 h 235430"/>
                  <a:gd name="connsiteX22" fmla="*/ 0 w 460615"/>
                  <a:gd name="connsiteY22" fmla="*/ 184004 h 235430"/>
                  <a:gd name="connsiteX23" fmla="*/ 48209 w 460615"/>
                  <a:gd name="connsiteY23" fmla="*/ 194464 h 235430"/>
                  <a:gd name="connsiteX24" fmla="*/ 101239 w 460615"/>
                  <a:gd name="connsiteY24" fmla="*/ 177467 h 235430"/>
                  <a:gd name="connsiteX25" fmla="*/ 120523 w 460615"/>
                  <a:gd name="connsiteY25" fmla="*/ 136500 h 235430"/>
                  <a:gd name="connsiteX26" fmla="*/ 109128 w 460615"/>
                  <a:gd name="connsiteY26" fmla="*/ 105121 h 235430"/>
                  <a:gd name="connsiteX27" fmla="*/ 71875 w 460615"/>
                  <a:gd name="connsiteY27" fmla="*/ 79844 h 235430"/>
                  <a:gd name="connsiteX28" fmla="*/ 305909 w 460615"/>
                  <a:gd name="connsiteY28" fmla="*/ 151318 h 235430"/>
                  <a:gd name="connsiteX29" fmla="*/ 320810 w 460615"/>
                  <a:gd name="connsiteY29" fmla="*/ 94662 h 235430"/>
                  <a:gd name="connsiteX30" fmla="*/ 309415 w 460615"/>
                  <a:gd name="connsiteY30" fmla="*/ 45414 h 235430"/>
                  <a:gd name="connsiteX31" fmla="*/ 277860 w 460615"/>
                  <a:gd name="connsiteY31" fmla="*/ 11856 h 235430"/>
                  <a:gd name="connsiteX32" fmla="*/ 234033 w 460615"/>
                  <a:gd name="connsiteY32" fmla="*/ 89 h 235430"/>
                  <a:gd name="connsiteX33" fmla="*/ 185386 w 460615"/>
                  <a:gd name="connsiteY33" fmla="*/ 12292 h 235430"/>
                  <a:gd name="connsiteX34" fmla="*/ 152078 w 460615"/>
                  <a:gd name="connsiteY34" fmla="*/ 47157 h 235430"/>
                  <a:gd name="connsiteX35" fmla="*/ 138492 w 460615"/>
                  <a:gd name="connsiteY35" fmla="*/ 98584 h 235430"/>
                  <a:gd name="connsiteX36" fmla="*/ 149010 w 460615"/>
                  <a:gd name="connsiteY36" fmla="*/ 145652 h 235430"/>
                  <a:gd name="connsiteX37" fmla="*/ 180127 w 460615"/>
                  <a:gd name="connsiteY37" fmla="*/ 178774 h 235430"/>
                  <a:gd name="connsiteX38" fmla="*/ 223953 w 460615"/>
                  <a:gd name="connsiteY38" fmla="*/ 191849 h 235430"/>
                  <a:gd name="connsiteX39" fmla="*/ 262520 w 460615"/>
                  <a:gd name="connsiteY39" fmla="*/ 235431 h 235430"/>
                  <a:gd name="connsiteX40" fmla="*/ 316865 w 460615"/>
                  <a:gd name="connsiteY40" fmla="*/ 235431 h 235430"/>
                  <a:gd name="connsiteX41" fmla="*/ 263835 w 460615"/>
                  <a:gd name="connsiteY41" fmla="*/ 184876 h 235430"/>
                  <a:gd name="connsiteX42" fmla="*/ 305909 w 460615"/>
                  <a:gd name="connsiteY42" fmla="*/ 151318 h 235430"/>
                  <a:gd name="connsiteX43" fmla="*/ 262082 w 460615"/>
                  <a:gd name="connsiteY43" fmla="*/ 139987 h 235430"/>
                  <a:gd name="connsiteX44" fmla="*/ 227898 w 460615"/>
                  <a:gd name="connsiteY44" fmla="*/ 155676 h 235430"/>
                  <a:gd name="connsiteX45" fmla="*/ 193713 w 460615"/>
                  <a:gd name="connsiteY45" fmla="*/ 139551 h 235430"/>
                  <a:gd name="connsiteX46" fmla="*/ 180565 w 460615"/>
                  <a:gd name="connsiteY46" fmla="*/ 95969 h 235430"/>
                  <a:gd name="connsiteX47" fmla="*/ 193713 w 460615"/>
                  <a:gd name="connsiteY47" fmla="*/ 52387 h 235430"/>
                  <a:gd name="connsiteX48" fmla="*/ 228774 w 460615"/>
                  <a:gd name="connsiteY48" fmla="*/ 36262 h 235430"/>
                  <a:gd name="connsiteX49" fmla="*/ 262520 w 460615"/>
                  <a:gd name="connsiteY49" fmla="*/ 52387 h 235430"/>
                  <a:gd name="connsiteX50" fmla="*/ 274792 w 460615"/>
                  <a:gd name="connsiteY50" fmla="*/ 95969 h 235430"/>
                  <a:gd name="connsiteX51" fmla="*/ 263835 w 460615"/>
                  <a:gd name="connsiteY51" fmla="*/ 139987 h 23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0615" h="235430">
                    <a:moveTo>
                      <a:pt x="393561" y="154804"/>
                    </a:moveTo>
                    <a:lnTo>
                      <a:pt x="393561" y="3140"/>
                    </a:lnTo>
                    <a:lnTo>
                      <a:pt x="349735" y="3140"/>
                    </a:lnTo>
                    <a:lnTo>
                      <a:pt x="349735" y="188362"/>
                    </a:lnTo>
                    <a:lnTo>
                      <a:pt x="460616" y="188362"/>
                    </a:lnTo>
                    <a:lnTo>
                      <a:pt x="460616" y="154804"/>
                    </a:lnTo>
                    <a:close/>
                    <a:moveTo>
                      <a:pt x="71875" y="79844"/>
                    </a:moveTo>
                    <a:cubicBezTo>
                      <a:pt x="63633" y="76516"/>
                      <a:pt x="55949" y="71961"/>
                      <a:pt x="49086" y="66333"/>
                    </a:cubicBezTo>
                    <a:cubicBezTo>
                      <a:pt x="45173" y="62412"/>
                      <a:pt x="43104" y="57032"/>
                      <a:pt x="43388" y="51516"/>
                    </a:cubicBezTo>
                    <a:cubicBezTo>
                      <a:pt x="43229" y="46111"/>
                      <a:pt x="45878" y="41006"/>
                      <a:pt x="50400" y="38005"/>
                    </a:cubicBezTo>
                    <a:cubicBezTo>
                      <a:pt x="55980" y="34387"/>
                      <a:pt x="62604" y="32702"/>
                      <a:pt x="69246" y="33211"/>
                    </a:cubicBezTo>
                    <a:cubicBezTo>
                      <a:pt x="84840" y="32641"/>
                      <a:pt x="100204" y="37072"/>
                      <a:pt x="113072" y="45850"/>
                    </a:cubicBezTo>
                    <a:lnTo>
                      <a:pt x="113072" y="7498"/>
                    </a:lnTo>
                    <a:cubicBezTo>
                      <a:pt x="99046" y="2367"/>
                      <a:pt x="84189" y="-145"/>
                      <a:pt x="69246" y="89"/>
                    </a:cubicBezTo>
                    <a:cubicBezTo>
                      <a:pt x="51448" y="-771"/>
                      <a:pt x="33915" y="4629"/>
                      <a:pt x="19722" y="15343"/>
                    </a:cubicBezTo>
                    <a:cubicBezTo>
                      <a:pt x="7522" y="25035"/>
                      <a:pt x="688" y="39922"/>
                      <a:pt x="1315" y="55438"/>
                    </a:cubicBezTo>
                    <a:cubicBezTo>
                      <a:pt x="2131" y="79505"/>
                      <a:pt x="17306" y="100768"/>
                      <a:pt x="39882" y="109479"/>
                    </a:cubicBezTo>
                    <a:cubicBezTo>
                      <a:pt x="49833" y="113475"/>
                      <a:pt x="59136" y="118909"/>
                      <a:pt x="67493" y="125605"/>
                    </a:cubicBezTo>
                    <a:cubicBezTo>
                      <a:pt x="71976" y="129034"/>
                      <a:pt x="74574" y="134362"/>
                      <a:pt x="74505" y="139987"/>
                    </a:cubicBezTo>
                    <a:cubicBezTo>
                      <a:pt x="74505" y="145474"/>
                      <a:pt x="71907" y="150641"/>
                      <a:pt x="67493" y="153933"/>
                    </a:cubicBezTo>
                    <a:cubicBezTo>
                      <a:pt x="62053" y="157584"/>
                      <a:pt x="55649" y="159554"/>
                      <a:pt x="49086" y="159598"/>
                    </a:cubicBezTo>
                    <a:cubicBezTo>
                      <a:pt x="30912" y="159412"/>
                      <a:pt x="13442" y="152587"/>
                      <a:pt x="0" y="140422"/>
                    </a:cubicBezTo>
                    <a:lnTo>
                      <a:pt x="0" y="184004"/>
                    </a:lnTo>
                    <a:cubicBezTo>
                      <a:pt x="14932" y="191461"/>
                      <a:pt x="31511" y="195058"/>
                      <a:pt x="48209" y="194464"/>
                    </a:cubicBezTo>
                    <a:cubicBezTo>
                      <a:pt x="67274" y="194684"/>
                      <a:pt x="85892" y="188717"/>
                      <a:pt x="101239" y="177467"/>
                    </a:cubicBezTo>
                    <a:cubicBezTo>
                      <a:pt x="114026" y="167776"/>
                      <a:pt x="121229" y="152472"/>
                      <a:pt x="120523" y="136500"/>
                    </a:cubicBezTo>
                    <a:cubicBezTo>
                      <a:pt x="121060" y="124951"/>
                      <a:pt x="116961" y="113664"/>
                      <a:pt x="109128" y="105121"/>
                    </a:cubicBezTo>
                    <a:cubicBezTo>
                      <a:pt x="98575" y="94256"/>
                      <a:pt x="85897" y="85654"/>
                      <a:pt x="71875" y="79844"/>
                    </a:cubicBezTo>
                    <a:close/>
                    <a:moveTo>
                      <a:pt x="305909" y="151318"/>
                    </a:moveTo>
                    <a:cubicBezTo>
                      <a:pt x="316199" y="134229"/>
                      <a:pt x="321371" y="114573"/>
                      <a:pt x="320810" y="94662"/>
                    </a:cubicBezTo>
                    <a:cubicBezTo>
                      <a:pt x="321046" y="77574"/>
                      <a:pt x="317137" y="60681"/>
                      <a:pt x="309415" y="45414"/>
                    </a:cubicBezTo>
                    <a:cubicBezTo>
                      <a:pt x="302394" y="31422"/>
                      <a:pt x="291428" y="19762"/>
                      <a:pt x="277860" y="11856"/>
                    </a:cubicBezTo>
                    <a:cubicBezTo>
                      <a:pt x="264506" y="4268"/>
                      <a:pt x="249414" y="216"/>
                      <a:pt x="234033" y="89"/>
                    </a:cubicBezTo>
                    <a:cubicBezTo>
                      <a:pt x="217026" y="-122"/>
                      <a:pt x="200258" y="4084"/>
                      <a:pt x="185386" y="12292"/>
                    </a:cubicBezTo>
                    <a:cubicBezTo>
                      <a:pt x="171043" y="20360"/>
                      <a:pt x="159446" y="32499"/>
                      <a:pt x="152078" y="47157"/>
                    </a:cubicBezTo>
                    <a:cubicBezTo>
                      <a:pt x="143296" y="62900"/>
                      <a:pt x="138625" y="80582"/>
                      <a:pt x="138492" y="98584"/>
                    </a:cubicBezTo>
                    <a:cubicBezTo>
                      <a:pt x="138327" y="114867"/>
                      <a:pt x="141926" y="130970"/>
                      <a:pt x="149010" y="145652"/>
                    </a:cubicBezTo>
                    <a:cubicBezTo>
                      <a:pt x="156120" y="159330"/>
                      <a:pt x="166888" y="170791"/>
                      <a:pt x="180127" y="178774"/>
                    </a:cubicBezTo>
                    <a:cubicBezTo>
                      <a:pt x="193364" y="186803"/>
                      <a:pt x="208457" y="191306"/>
                      <a:pt x="223953" y="191849"/>
                    </a:cubicBezTo>
                    <a:lnTo>
                      <a:pt x="262520" y="235431"/>
                    </a:lnTo>
                    <a:lnTo>
                      <a:pt x="316865" y="235431"/>
                    </a:lnTo>
                    <a:lnTo>
                      <a:pt x="263835" y="184876"/>
                    </a:lnTo>
                    <a:cubicBezTo>
                      <a:pt x="281427" y="179020"/>
                      <a:pt x="296341" y="167122"/>
                      <a:pt x="305909" y="151318"/>
                    </a:cubicBezTo>
                    <a:close/>
                    <a:moveTo>
                      <a:pt x="262082" y="139987"/>
                    </a:moveTo>
                    <a:cubicBezTo>
                      <a:pt x="253898" y="150391"/>
                      <a:pt x="241169" y="156233"/>
                      <a:pt x="227898" y="155676"/>
                    </a:cubicBezTo>
                    <a:cubicBezTo>
                      <a:pt x="214516" y="156281"/>
                      <a:pt x="201707" y="150239"/>
                      <a:pt x="193713" y="139551"/>
                    </a:cubicBezTo>
                    <a:cubicBezTo>
                      <a:pt x="184394" y="126973"/>
                      <a:pt x="179748" y="111571"/>
                      <a:pt x="180565" y="95969"/>
                    </a:cubicBezTo>
                    <a:cubicBezTo>
                      <a:pt x="179820" y="80375"/>
                      <a:pt x="184459" y="64998"/>
                      <a:pt x="193713" y="52387"/>
                    </a:cubicBezTo>
                    <a:cubicBezTo>
                      <a:pt x="202259" y="41904"/>
                      <a:pt x="215207" y="35949"/>
                      <a:pt x="228774" y="36262"/>
                    </a:cubicBezTo>
                    <a:cubicBezTo>
                      <a:pt x="242035" y="35647"/>
                      <a:pt x="254717" y="41707"/>
                      <a:pt x="262520" y="52387"/>
                    </a:cubicBezTo>
                    <a:cubicBezTo>
                      <a:pt x="271220" y="65222"/>
                      <a:pt x="275524" y="80507"/>
                      <a:pt x="274792" y="95969"/>
                    </a:cubicBezTo>
                    <a:cubicBezTo>
                      <a:pt x="276536" y="111471"/>
                      <a:pt x="272653" y="127084"/>
                      <a:pt x="263835" y="139987"/>
                    </a:cubicBezTo>
                    <a:close/>
                  </a:path>
                </a:pathLst>
              </a:custGeom>
              <a:solidFill>
                <a:srgbClr val="F2F2F2"/>
              </a:solidFill>
              <a:ln w="4339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8383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BA4FD-C504-436E-AB8C-28A44DB7068B}"/>
              </a:ext>
            </a:extLst>
          </p:cNvPr>
          <p:cNvPicPr>
            <a:picLocks noChangeAspect="1"/>
          </p:cNvPicPr>
          <p:nvPr/>
        </p:nvPicPr>
        <p:blipFill>
          <a:blip r:embed="rId3"/>
          <a:stretch>
            <a:fillRect/>
          </a:stretch>
        </p:blipFill>
        <p:spPr>
          <a:xfrm>
            <a:off x="588263" y="1758545"/>
            <a:ext cx="6555184" cy="3877965"/>
          </a:xfrm>
          <a:prstGeom prst="rect">
            <a:avLst/>
          </a:prstGeom>
          <a:ln>
            <a:noFill/>
          </a:ln>
          <a:effectLst>
            <a:outerShdw blurRad="190500" algn="tl" rotWithShape="0">
              <a:srgbClr val="000000">
                <a:alpha val="70000"/>
              </a:srgbClr>
            </a:outerShdw>
          </a:effectLst>
        </p:spPr>
      </p:pic>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dirty="0"/>
              <a:t>Cloud migration effort and administration</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9B2D63E5-0BF2-4136-844E-C188F2B56859}"/>
              </a:ext>
            </a:extLst>
          </p:cNvPr>
          <p:cNvSpPr txBox="1"/>
          <p:nvPr/>
        </p:nvSpPr>
        <p:spPr>
          <a:xfrm>
            <a:off x="596361" y="1104213"/>
            <a:ext cx="9397582"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Azure SQL gives you cloud database options that meet your needs</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10" name="TextBox 9">
            <a:extLst>
              <a:ext uri="{FF2B5EF4-FFF2-40B4-BE49-F238E27FC236}">
                <a16:creationId xmlns:a16="http://schemas.microsoft.com/office/drawing/2014/main" id="{8A98DA1E-29E6-42D3-A8E0-85C7B020308D}"/>
              </a:ext>
            </a:extLst>
          </p:cNvPr>
          <p:cNvSpPr txBox="1"/>
          <p:nvPr/>
        </p:nvSpPr>
        <p:spPr>
          <a:xfrm>
            <a:off x="7369316" y="2124529"/>
            <a:ext cx="4486342" cy="3323987"/>
          </a:xfrm>
          <a:prstGeom prst="rect">
            <a:avLst/>
          </a:prstGeom>
          <a:noFill/>
        </p:spPr>
        <p:txBody>
          <a:bodyPr wrap="square" lIns="0" tIns="0" rIns="0" bIns="0" rtlCol="0">
            <a:spAutoFit/>
          </a:bodyPr>
          <a:lstStyle/>
          <a:p>
            <a:r>
              <a:rPr lang="en-US" dirty="0">
                <a:gradFill>
                  <a:gsLst>
                    <a:gs pos="2917">
                      <a:schemeClr val="tx1"/>
                    </a:gs>
                    <a:gs pos="30000">
                      <a:schemeClr val="tx1"/>
                    </a:gs>
                  </a:gsLst>
                  <a:lin ang="5400000" scaled="0"/>
                </a:gradFill>
              </a:rPr>
              <a:t>Build modern cloud applications on intelligent, managed Azure SQL Database that includes serverless compute.</a:t>
            </a:r>
          </a:p>
          <a:p>
            <a:pPr algn="l"/>
            <a:endParaRPr lang="en-US" dirty="0">
              <a:gradFill>
                <a:gsLst>
                  <a:gs pos="2917">
                    <a:schemeClr val="tx1"/>
                  </a:gs>
                  <a:gs pos="30000">
                    <a:schemeClr val="tx1"/>
                  </a:gs>
                </a:gsLst>
                <a:lin ang="5400000" scaled="0"/>
              </a:gradFill>
            </a:endParaRPr>
          </a:p>
          <a:p>
            <a:pPr algn="l"/>
            <a:r>
              <a:rPr lang="en-US" dirty="0">
                <a:gradFill>
                  <a:gsLst>
                    <a:gs pos="2917">
                      <a:schemeClr val="tx1"/>
                    </a:gs>
                    <a:gs pos="30000">
                      <a:schemeClr val="tx1"/>
                    </a:gs>
                  </a:gsLst>
                  <a:lin ang="5400000" scaled="0"/>
                </a:gradFill>
              </a:rPr>
              <a:t>Modernize your existing SQL Server applications at scale on a fully managed Azure SQL Managed Instance.</a:t>
            </a:r>
          </a:p>
          <a:p>
            <a:pPr algn="l"/>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rPr>
              <a:t>Lift-and-shift your SQL workloads to SQL Server on Azure VMs with ease and maintain them with 100% SQL Server compatibility and operating system level access.</a:t>
            </a:r>
          </a:p>
        </p:txBody>
      </p:sp>
    </p:spTree>
    <p:extLst>
      <p:ext uri="{BB962C8B-B14F-4D97-AF65-F5344CB8AC3E}">
        <p14:creationId xmlns:p14="http://schemas.microsoft.com/office/powerpoint/2010/main" val="1199508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Family</a:t>
            </a:r>
          </a:p>
        </p:txBody>
      </p:sp>
      <p:sp>
        <p:nvSpPr>
          <p:cNvPr id="8" name="TextBox 7">
            <a:extLst>
              <a:ext uri="{FF2B5EF4-FFF2-40B4-BE49-F238E27FC236}">
                <a16:creationId xmlns:a16="http://schemas.microsoft.com/office/drawing/2014/main" id="{9B2D63E5-0BF2-4136-844E-C188F2B56859}"/>
              </a:ext>
            </a:extLst>
          </p:cNvPr>
          <p:cNvSpPr txBox="1"/>
          <p:nvPr/>
        </p:nvSpPr>
        <p:spPr>
          <a:xfrm>
            <a:off x="596361" y="1052832"/>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Azure SQL Family is a</a:t>
            </a:r>
            <a:r>
              <a:rPr kumimoji="0" lang="en-US" sz="20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consistent, unified experience across your entire SQL portfolio</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pic>
        <p:nvPicPr>
          <p:cNvPr id="13" name="Picture 12">
            <a:extLst>
              <a:ext uri="{FF2B5EF4-FFF2-40B4-BE49-F238E27FC236}">
                <a16:creationId xmlns:a16="http://schemas.microsoft.com/office/drawing/2014/main" id="{DDBFF6E5-8EEB-4AF2-AE55-05C2F96FF20C}"/>
              </a:ext>
            </a:extLst>
          </p:cNvPr>
          <p:cNvPicPr>
            <a:picLocks noChangeAspect="1"/>
          </p:cNvPicPr>
          <p:nvPr/>
        </p:nvPicPr>
        <p:blipFill>
          <a:blip r:embed="rId3"/>
          <a:stretch>
            <a:fillRect/>
          </a:stretch>
        </p:blipFill>
        <p:spPr>
          <a:xfrm>
            <a:off x="1064438" y="1807088"/>
            <a:ext cx="10235849" cy="2999725"/>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6FC3F35E-C8C9-42A5-8B4E-4A6956BBE656}"/>
              </a:ext>
            </a:extLst>
          </p:cNvPr>
          <p:cNvSpPr txBox="1"/>
          <p:nvPr/>
        </p:nvSpPr>
        <p:spPr>
          <a:xfrm>
            <a:off x="1028363" y="5019040"/>
            <a:ext cx="10103873" cy="492443"/>
          </a:xfrm>
          <a:prstGeom prst="rect">
            <a:avLst/>
          </a:prstGeom>
          <a:noFill/>
        </p:spPr>
        <p:txBody>
          <a:bodyPr wrap="square" lIns="0" tIns="0" rIns="0" bIns="0" rtlCol="0">
            <a:spAutoFit/>
          </a:bodyPr>
          <a:lstStyle/>
          <a:p>
            <a:pPr algn="ctr"/>
            <a:r>
              <a:rPr kumimoji="0" lang="en-US" sz="3200" b="0" i="0" u="none" strike="noStrike" kern="1200" cap="none" spc="0" normalizeH="0" baseline="0" noProof="0" dirty="0">
                <a:ln w="3175">
                  <a:noFill/>
                </a:ln>
                <a:solidFill>
                  <a:srgbClr val="0078D4"/>
                </a:solidFill>
                <a:effectLst/>
                <a:uLnTx/>
                <a:uFillTx/>
                <a:latin typeface="Segoe UI Semibold"/>
                <a:ea typeface="+mn-ea"/>
                <a:cs typeface="Segoe UI" pitchFamily="34" charset="0"/>
                <a:hlinkClick r:id="rId4"/>
              </a:rPr>
              <a:t>https://aka.ms/AzureSQLfamily</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1731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2.xml><?xml version="1.0" encoding="utf-8"?>
<ds:datastoreItem xmlns:ds="http://schemas.openxmlformats.org/officeDocument/2006/customXml" ds:itemID="{A55A173A-9F20-48BC-A28F-14CDA73709EA}">
  <ds:schemaRefs>
    <ds:schemaRef ds:uri="http://schemas.microsoft.com/office/2006/documentManagement/types"/>
    <ds:schemaRef ds:uri="http://purl.org/dc/elements/1.1/"/>
    <ds:schemaRef ds:uri="3ae6f26d-9444-4782-a775-fd15bae28999"/>
    <ds:schemaRef ds:uri="http://schemas.microsoft.com/sharepoint/v3"/>
    <ds:schemaRef ds:uri="http://schemas.openxmlformats.org/package/2006/metadata/core-properties"/>
    <ds:schemaRef ds:uri="http://purl.org/dc/terms/"/>
    <ds:schemaRef ds:uri="http://schemas.microsoft.com/office/infopath/2007/PartnerControls"/>
    <ds:schemaRef ds:uri="72c0272b-f05b-475f-9459-f7525b8ef3e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9055F52-D80D-46B2-93F0-983BDDC9E7A2}">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4648</TotalTime>
  <Words>5915</Words>
  <Application>Microsoft Office PowerPoint</Application>
  <PresentationFormat>Widescreen</PresentationFormat>
  <Paragraphs>924</Paragraphs>
  <Slides>36</Slides>
  <Notes>31</Notes>
  <HiddenSlides>1</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36</vt:i4>
      </vt:variant>
    </vt:vector>
  </HeadingPairs>
  <TitlesOfParts>
    <vt:vector size="60" baseType="lpstr">
      <vt:lpstr>Arial</vt:lpstr>
      <vt:lpstr>Calibri</vt:lpstr>
      <vt:lpstr>Calibri Light</vt:lpstr>
      <vt:lpstr>Consolas</vt:lpstr>
      <vt:lpstr>Narkisim</vt:lpstr>
      <vt:lpstr>Segoe UI</vt:lpstr>
      <vt:lpstr>Segoe UI </vt:lpstr>
      <vt:lpstr>Segoe UI Light</vt:lpstr>
      <vt:lpstr>Segoe UI Semibold</vt:lpstr>
      <vt:lpstr>Segoe UI Semilight</vt:lpstr>
      <vt:lpstr>Wingdings</vt:lpstr>
      <vt:lpstr>Custom Design</vt:lpstr>
      <vt:lpstr>WHITE TEMPLATE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Microsoft 365 PPT Template - 2018</vt:lpstr>
      <vt:lpstr>2_WHITE TEMPLATE</vt:lpstr>
      <vt:lpstr>3_WHITE TEMPLATE</vt:lpstr>
      <vt:lpstr>4_WHITE TEMPLATE</vt:lpstr>
      <vt:lpstr> Introduction to the Azure SQL Family </vt:lpstr>
      <vt:lpstr>Today’s Agenda</vt:lpstr>
      <vt:lpstr>Azure SQL for Beginners</vt:lpstr>
      <vt:lpstr>History of Azure SQL</vt:lpstr>
      <vt:lpstr>Azure SQL has come a long way</vt:lpstr>
      <vt:lpstr>Savings opportunity for modernizing  your data estate is significant</vt:lpstr>
      <vt:lpstr>PowerPoint Presentation</vt:lpstr>
      <vt:lpstr>PowerPoint Presentation</vt:lpstr>
      <vt:lpstr>PowerPoint Presentation</vt:lpstr>
      <vt:lpstr>Azure SQL Family SQL Server on Azure Virtual Machines</vt:lpstr>
      <vt:lpstr>SQL Server on Azure VMs provides the promise of the cloud while maintaining OS control   </vt:lpstr>
      <vt:lpstr>SQL Server on Azure Virtual Machines</vt:lpstr>
      <vt:lpstr>Azure SQL Family Azure SQL Managed Instance</vt:lpstr>
      <vt:lpstr>Azure SQL managed instance eases cloud migration  </vt:lpstr>
      <vt:lpstr>Service tiers – Managed Instance</vt:lpstr>
      <vt:lpstr>Azure SQL Family Azure SQL Database</vt:lpstr>
      <vt:lpstr>Azure SQL Database is built for modern cloud apps </vt:lpstr>
      <vt:lpstr>Service tiers – Azure SQL Database</vt:lpstr>
      <vt:lpstr>PowerPoint Presentation</vt:lpstr>
      <vt:lpstr>PowerPoint Presentation</vt:lpstr>
      <vt:lpstr>PowerPoint Presentation</vt:lpstr>
      <vt:lpstr>Hardware</vt:lpstr>
      <vt:lpstr>Azure SQL Family Serverless for Azure SQL Databases</vt:lpstr>
      <vt:lpstr>Provisioned compute cannot solve some problems </vt:lpstr>
      <vt:lpstr>Optimize price to performance with per-second billing </vt:lpstr>
      <vt:lpstr>Choosing provisioned or serverless compute </vt:lpstr>
      <vt:lpstr>Azure SQL Family Elastic Pools</vt:lpstr>
      <vt:lpstr>Three Singleton Databases</vt:lpstr>
      <vt:lpstr>Elastic Pools</vt:lpstr>
      <vt:lpstr>Azure SQL Family Summary</vt:lpstr>
      <vt:lpstr>Azure SQL Managed Instance or Azure SQL Database? </vt:lpstr>
      <vt:lpstr>How to pick Azure SQL models and service tiers </vt:lpstr>
      <vt:lpstr>Resources</vt:lpstr>
      <vt:lpstr>Additional Resources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John Deardurff</cp:lastModifiedBy>
  <cp:revision>42</cp:revision>
  <dcterms:created xsi:type="dcterms:W3CDTF">2019-10-01T09:55:31Z</dcterms:created>
  <dcterms:modified xsi:type="dcterms:W3CDTF">2021-08-23T16:58:43Z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SetDate">
    <vt:lpwstr>2020-06-27T18:20:29Z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21161e78-4d3e-4335-b07e-a1abdf6e7529</vt:lpwstr>
  </property>
  <property fmtid="{D5CDD505-2E9C-101B-9397-08002B2CF9AE}" pid="9" name="MSIP_Label_f42aa342-8706-4288-bd11-ebb85995028c_ContentBits">
    <vt:lpwstr>0</vt:lpwstr>
  </property>
</Properties>
</file>